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0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301" r:id="rId13"/>
    <p:sldId id="297" r:id="rId14"/>
    <p:sldId id="269" r:id="rId15"/>
    <p:sldId id="271" r:id="rId16"/>
    <p:sldId id="278" r:id="rId17"/>
    <p:sldId id="270" r:id="rId18"/>
    <p:sldId id="272" r:id="rId19"/>
    <p:sldId id="274" r:id="rId20"/>
    <p:sldId id="276" r:id="rId21"/>
    <p:sldId id="275" r:id="rId22"/>
    <p:sldId id="273" r:id="rId23"/>
    <p:sldId id="332" r:id="rId24"/>
    <p:sldId id="334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303" r:id="rId42"/>
    <p:sldId id="295" r:id="rId43"/>
    <p:sldId id="296" r:id="rId44"/>
    <p:sldId id="337" r:id="rId45"/>
    <p:sldId id="302" r:id="rId46"/>
    <p:sldId id="319" r:id="rId47"/>
    <p:sldId id="309" r:id="rId48"/>
    <p:sldId id="315" r:id="rId49"/>
    <p:sldId id="316" r:id="rId50"/>
    <p:sldId id="314" r:id="rId51"/>
    <p:sldId id="313" r:id="rId52"/>
    <p:sldId id="318" r:id="rId53"/>
    <p:sldId id="312" r:id="rId54"/>
    <p:sldId id="317" r:id="rId55"/>
    <p:sldId id="310" r:id="rId56"/>
    <p:sldId id="322" r:id="rId57"/>
    <p:sldId id="333" r:id="rId58"/>
    <p:sldId id="321" r:id="rId59"/>
    <p:sldId id="325" r:id="rId60"/>
    <p:sldId id="338" r:id="rId61"/>
    <p:sldId id="339" r:id="rId62"/>
    <p:sldId id="340" r:id="rId63"/>
    <p:sldId id="341" r:id="rId64"/>
    <p:sldId id="345" r:id="rId65"/>
    <p:sldId id="342" r:id="rId66"/>
    <p:sldId id="344" r:id="rId6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1313" autoAdjust="0"/>
    <p:restoredTop sz="94660"/>
  </p:normalViewPr>
  <p:slideViewPr>
    <p:cSldViewPr>
      <p:cViewPr>
        <p:scale>
          <a:sx n="71" d="100"/>
          <a:sy n="71" d="100"/>
        </p:scale>
        <p:origin x="-1110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A02D-1141-4175-A334-D76398E6AFDD}" type="datetimeFigureOut">
              <a:rPr lang="es-ES" smtClean="0"/>
              <a:pPr/>
              <a:t>18/05/2017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EA5345D-F2C3-4F01-ABB4-FD6AC9AA6D0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A02D-1141-4175-A334-D76398E6AFDD}" type="datetimeFigureOut">
              <a:rPr lang="es-ES" smtClean="0"/>
              <a:pPr/>
              <a:t>18/05/2017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5345D-F2C3-4F01-ABB4-FD6AC9AA6D0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EA5345D-F2C3-4F01-ABB4-FD6AC9AA6D0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A02D-1141-4175-A334-D76398E6AFDD}" type="datetimeFigureOut">
              <a:rPr lang="es-ES" smtClean="0"/>
              <a:pPr/>
              <a:t>18/05/2017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A02D-1141-4175-A334-D76398E6AFDD}" type="datetimeFigureOut">
              <a:rPr lang="es-ES" smtClean="0"/>
              <a:pPr/>
              <a:t>18/05/2017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EA5345D-F2C3-4F01-ABB4-FD6AC9AA6D0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A02D-1141-4175-A334-D76398E6AFDD}" type="datetimeFigureOut">
              <a:rPr lang="es-ES" smtClean="0"/>
              <a:pPr/>
              <a:t>18/05/2017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EA5345D-F2C3-4F01-ABB4-FD6AC9AA6D0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59CA02D-1141-4175-A334-D76398E6AFDD}" type="datetimeFigureOut">
              <a:rPr lang="es-ES" smtClean="0"/>
              <a:pPr/>
              <a:t>18/05/2017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5345D-F2C3-4F01-ABB4-FD6AC9AA6D0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A02D-1141-4175-A334-D76398E6AFDD}" type="datetimeFigureOut">
              <a:rPr lang="es-ES" smtClean="0"/>
              <a:pPr/>
              <a:t>18/05/2017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EA5345D-F2C3-4F01-ABB4-FD6AC9AA6D0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A02D-1141-4175-A334-D76398E6AFDD}" type="datetimeFigureOut">
              <a:rPr lang="es-ES" smtClean="0"/>
              <a:pPr/>
              <a:t>18/05/2017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EA5345D-F2C3-4F01-ABB4-FD6AC9AA6D0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A02D-1141-4175-A334-D76398E6AFDD}" type="datetimeFigureOut">
              <a:rPr lang="es-ES" smtClean="0"/>
              <a:pPr/>
              <a:t>18/05/2017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A5345D-F2C3-4F01-ABB4-FD6AC9AA6D0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EA5345D-F2C3-4F01-ABB4-FD6AC9AA6D0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A02D-1141-4175-A334-D76398E6AFDD}" type="datetimeFigureOut">
              <a:rPr lang="es-ES" smtClean="0"/>
              <a:pPr/>
              <a:t>18/05/2017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EA5345D-F2C3-4F01-ABB4-FD6AC9AA6D0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59CA02D-1141-4175-A334-D76398E6AFDD}" type="datetimeFigureOut">
              <a:rPr lang="es-ES" smtClean="0"/>
              <a:pPr/>
              <a:t>18/05/2017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59CA02D-1141-4175-A334-D76398E6AFDD}" type="datetimeFigureOut">
              <a:rPr lang="es-ES" smtClean="0"/>
              <a:pPr/>
              <a:t>18/05/2017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EA5345D-F2C3-4F01-ABB4-FD6AC9AA6D0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6381" y="188640"/>
            <a:ext cx="898835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Ayuntamiento Castrillón</a:t>
            </a:r>
          </a:p>
          <a:p>
            <a:pPr algn="ctr"/>
            <a:r>
              <a:rPr lang="es-E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LAS CUENTAS CLARAS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5" y="4797152"/>
            <a:ext cx="2555776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5" y="4797152"/>
            <a:ext cx="3600399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049" y="1942966"/>
            <a:ext cx="4251654" cy="285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42965"/>
            <a:ext cx="2911037" cy="28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66" name="Picture 2" descr="https://upload.wikimedia.org/wikipedia/commons/thumb/c/c0/Escudo_de_Castrill%C3%B3n_%28contorno_franc%C3%A9s%29.svg/220px-Escudo_de_Castrill%C3%B3n_%28contorno_franc%C3%A9s%29.svg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2000240"/>
            <a:ext cx="1522508" cy="2657468"/>
          </a:xfrm>
          <a:prstGeom prst="rect">
            <a:avLst/>
          </a:prstGeom>
          <a:noFill/>
        </p:spPr>
      </p:pic>
      <p:sp>
        <p:nvSpPr>
          <p:cNvPr id="62468" name="AutoShape 4" descr="Resultado de imagen de mina de arna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2470" name="AutoShape 6" descr="Resultado de imagen de mina de arna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2472" name="Picture 8" descr="Resultado de imagen de mina de arna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5000636"/>
            <a:ext cx="2190732" cy="1459028"/>
          </a:xfrm>
          <a:prstGeom prst="rect">
            <a:avLst/>
          </a:prstGeom>
          <a:noFill/>
        </p:spPr>
      </p:pic>
      <p:pic>
        <p:nvPicPr>
          <p:cNvPr id="13" name="Picture 8" descr="Resultado de imagen de mina de arna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214346" y="4684640"/>
            <a:ext cx="3263302" cy="2173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7511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251520" y="2819400"/>
            <a:ext cx="8640960" cy="3129880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Es un capítulo que recoge el producto por ejemplo </a:t>
            </a:r>
            <a:r>
              <a:rPr lang="es-ES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de: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*  venta </a:t>
            </a:r>
            <a:r>
              <a:rPr lang="es-ES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de acciones, </a:t>
            </a:r>
            <a:r>
              <a:rPr lang="es-ES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*  las devoluciones </a:t>
            </a:r>
            <a:r>
              <a:rPr lang="es-ES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de los préstamos o </a:t>
            </a:r>
            <a:r>
              <a:rPr lang="es-ES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	adelantos </a:t>
            </a:r>
            <a:r>
              <a:rPr lang="es-ES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efectuados a los empleados </a:t>
            </a:r>
            <a:r>
              <a:rPr lang="es-ES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	municipales</a:t>
            </a:r>
            <a:r>
              <a:rPr lang="es-ES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</a:t>
            </a:r>
          </a:p>
          <a:p>
            <a:pPr algn="l"/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323528" y="381000"/>
            <a:ext cx="8496944" cy="1752600"/>
          </a:xfrm>
        </p:spPr>
        <p:txBody>
          <a:bodyPr>
            <a:normAutofit/>
          </a:bodyPr>
          <a:lstStyle/>
          <a:p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Capítulo 8: </a:t>
            </a:r>
            <a:b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Activos financieros</a:t>
            </a:r>
            <a:endParaRPr lang="es-E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820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9512" y="2318800"/>
            <a:ext cx="8784976" cy="450716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s-ES" sz="3200" dirty="0" smtClean="0"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Es </a:t>
            </a:r>
            <a:r>
              <a:rPr lang="es-E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el </a:t>
            </a:r>
            <a:r>
              <a:rPr lang="es-ES" sz="32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crédito</a:t>
            </a:r>
            <a:r>
              <a:rPr lang="es-E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que solicita el Ayuntamiento para </a:t>
            </a:r>
            <a:r>
              <a:rPr lang="es-ES" sz="32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financiar</a:t>
            </a:r>
            <a:r>
              <a:rPr lang="es-E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los </a:t>
            </a:r>
            <a:r>
              <a:rPr lang="es-ES" sz="32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gastos</a:t>
            </a:r>
            <a:r>
              <a:rPr lang="es-E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previstos </a:t>
            </a:r>
            <a:r>
              <a:rPr lang="es-E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para </a:t>
            </a:r>
            <a:r>
              <a:rPr lang="es-ES" sz="32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inversión</a:t>
            </a:r>
            <a:r>
              <a:rPr lang="es-E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en este ejercicio</a:t>
            </a:r>
            <a:r>
              <a:rPr lang="es-ES" sz="3200" dirty="0" smtClean="0">
                <a:latin typeface="Calibri"/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4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500.000,00 €</a:t>
            </a:r>
            <a:endParaRPr lang="es-ES" sz="4000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9512" y="165720"/>
            <a:ext cx="8784976" cy="2183160"/>
          </a:xfrm>
        </p:spPr>
        <p:txBody>
          <a:bodyPr/>
          <a:lstStyle/>
          <a:p>
            <a:r>
              <a:rPr lang="es-ES" sz="8800" b="1" u="sng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s-ES" dirty="0">
                <a:latin typeface="Calibri"/>
                <a:ea typeface="Calibri"/>
                <a:cs typeface="Times New Roman"/>
              </a:rPr>
              <a:t/>
            </a:r>
            <a:br>
              <a:rPr lang="es-ES" dirty="0">
                <a:latin typeface="Calibri"/>
                <a:ea typeface="Calibri"/>
                <a:cs typeface="Times New Roman"/>
              </a:rPr>
            </a:b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251519" y="404664"/>
            <a:ext cx="8712967" cy="1919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Times New Roman"/>
              </a:rPr>
              <a:t>Capítulo 9: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Times New Roman"/>
              </a:rPr>
              <a:t> Pasivos financieros</a:t>
            </a:r>
            <a:r>
              <a:rPr lang="es-ES" sz="1100" dirty="0" smtClean="0">
                <a:effectLst/>
                <a:latin typeface="Calibri"/>
                <a:ea typeface="Calibri"/>
                <a:cs typeface="Times New Roman"/>
              </a:rPr>
              <a:t>.</a:t>
            </a:r>
            <a:endParaRPr lang="es-ES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302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179512" y="2708920"/>
            <a:ext cx="8858002" cy="3298776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es-ES" sz="1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CAP</a:t>
            </a:r>
            <a:r>
              <a:rPr lang="es-E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 1.- IMPUESTOS DIRECTOS</a:t>
            </a:r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……………………………………… 	     8.213.869,65€  </a:t>
            </a:r>
            <a:endParaRPr lang="es-E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CAP</a:t>
            </a:r>
            <a:r>
              <a:rPr lang="es-E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 2.- IMPUESTOS INDIRECTOS</a:t>
            </a:r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……………………………………           173.000,00€  </a:t>
            </a:r>
            <a:endParaRPr lang="es-E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CAP</a:t>
            </a:r>
            <a:r>
              <a:rPr lang="es-E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 3.- TASAS, PRECIOS PUBL., OTROS INGRESOS</a:t>
            </a:r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………   	     4.118.900,00€  </a:t>
            </a:r>
            <a:endParaRPr lang="es-E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CAP</a:t>
            </a:r>
            <a:r>
              <a:rPr lang="es-E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 4.- TRANSFERENCIAS CORRIENTES</a:t>
            </a:r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…………………………  	     6.989.073,48€  </a:t>
            </a:r>
            <a:endParaRPr lang="es-E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CAP</a:t>
            </a:r>
            <a:r>
              <a:rPr lang="es-E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 5.- INGRESOS PATRIMONIALES</a:t>
            </a:r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……………………………… 	        172.500,00€  </a:t>
            </a:r>
            <a:endParaRPr lang="es-E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l"/>
            <a:endParaRPr lang="es-ES" sz="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8002" cy="2213520"/>
          </a:xfrm>
        </p:spPr>
        <p:txBody>
          <a:bodyPr anchor="t">
            <a:normAutofit/>
          </a:bodyPr>
          <a:lstStyle/>
          <a:p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Las </a:t>
            </a:r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operaciones corrientes</a:t>
            </a:r>
            <a:endParaRPr lang="es-E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0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179512" y="2743200"/>
            <a:ext cx="8497962" cy="1981944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</a:t>
            </a:r>
          </a:p>
          <a:p>
            <a:endParaRPr lang="es-ES" sz="54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r>
              <a:rPr lang="es-ES" sz="54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20.167.343,13 € </a:t>
            </a:r>
            <a:endParaRPr lang="es-ES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EL TOTAL DE PRESUPUESTO DE INGRESOS </a:t>
            </a:r>
            <a:endParaRPr lang="es-E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951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1331640" y="3068960"/>
            <a:ext cx="6480174" cy="1673225"/>
          </a:xfrm>
        </p:spPr>
        <p:txBody>
          <a:bodyPr>
            <a:normAutofit/>
          </a:bodyPr>
          <a:lstStyle/>
          <a:p>
            <a:endParaRPr lang="es-E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veremos por capítulos</a:t>
            </a:r>
            <a:endParaRPr lang="es-E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GASTOS - INVERSIONES</a:t>
            </a:r>
            <a:r>
              <a:rPr lang="es-ES" dirty="0">
                <a:latin typeface="Calibri"/>
                <a:ea typeface="Calibri"/>
                <a:cs typeface="Times New Roman"/>
              </a:rPr>
              <a:t/>
            </a:r>
            <a:br>
              <a:rPr lang="es-ES" dirty="0">
                <a:latin typeface="Calibri"/>
                <a:ea typeface="Calibri"/>
                <a:cs typeface="Times New Roman"/>
              </a:rPr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63667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323528" y="2743200"/>
            <a:ext cx="8568952" cy="2053952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6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En este apartado donde se </a:t>
            </a:r>
            <a:r>
              <a:rPr lang="es-ES" sz="26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incluye: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6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* toda </a:t>
            </a:r>
            <a:r>
              <a:rPr lang="es-ES" sz="26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la relación de puestos de trabajo </a:t>
            </a:r>
            <a:r>
              <a:rPr lang="es-ES" sz="26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del 	Ayuntamiento 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6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* los </a:t>
            </a:r>
            <a:r>
              <a:rPr lang="es-ES" sz="26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salarios de los </a:t>
            </a:r>
            <a:r>
              <a:rPr lang="es-ES" sz="26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trabajadores.</a:t>
            </a:r>
            <a:endParaRPr lang="es-ES" sz="26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8002" cy="2088232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Calibri"/>
                <a:ea typeface="Calibri"/>
                <a:cs typeface="Times New Roman"/>
              </a:rPr>
              <a:t/>
            </a:r>
            <a:br>
              <a:rPr lang="es-ES" dirty="0" smtClean="0">
                <a:latin typeface="Calibri"/>
                <a:ea typeface="Calibri"/>
                <a:cs typeface="Times New Roman"/>
              </a:rPr>
            </a:br>
            <a:r>
              <a:rPr lang="es-ES" dirty="0">
                <a:latin typeface="Calibri"/>
                <a:ea typeface="Calibri"/>
                <a:cs typeface="Times New Roman"/>
              </a:rPr>
              <a:t/>
            </a:r>
            <a:br>
              <a:rPr lang="es-ES" dirty="0">
                <a:latin typeface="Calibri"/>
                <a:ea typeface="Calibri"/>
                <a:cs typeface="Times New Roman"/>
              </a:rPr>
            </a:br>
            <a:r>
              <a:rPr lang="es-ES" dirty="0" smtClean="0">
                <a:latin typeface="Calibri"/>
                <a:ea typeface="Calibri"/>
                <a:cs typeface="Times New Roman"/>
              </a:rPr>
              <a:t/>
            </a:r>
            <a:br>
              <a:rPr lang="es-ES" dirty="0" smtClean="0">
                <a:latin typeface="Calibri"/>
                <a:ea typeface="Calibri"/>
                <a:cs typeface="Times New Roman"/>
              </a:rPr>
            </a:br>
            <a:r>
              <a:rPr lang="es-ES" dirty="0">
                <a:latin typeface="Calibri"/>
                <a:ea typeface="Calibri"/>
                <a:cs typeface="Times New Roman"/>
              </a:rPr>
              <a:t/>
            </a:r>
            <a:br>
              <a:rPr lang="es-ES" dirty="0">
                <a:latin typeface="Calibri"/>
                <a:ea typeface="Calibri"/>
                <a:cs typeface="Times New Roman"/>
              </a:rPr>
            </a:br>
            <a:r>
              <a:rPr lang="es-E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Capítulo 1: </a:t>
            </a:r>
            <a:br>
              <a:rPr lang="es-E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es-E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gastos de personal</a:t>
            </a:r>
            <a:r>
              <a:rPr lang="es-ES" dirty="0" smtClean="0">
                <a:latin typeface="Calibri"/>
                <a:ea typeface="Calibri"/>
                <a:cs typeface="Times New Roman"/>
              </a:rPr>
              <a:t>.</a:t>
            </a:r>
            <a:r>
              <a:rPr lang="es-ES" dirty="0">
                <a:latin typeface="Calibri"/>
                <a:ea typeface="Calibri"/>
                <a:cs typeface="Times New Roman"/>
              </a:rPr>
              <a:t/>
            </a:r>
            <a:br>
              <a:rPr lang="es-ES" dirty="0">
                <a:latin typeface="Calibri"/>
                <a:ea typeface="Calibri"/>
                <a:cs typeface="Times New Roman"/>
              </a:rPr>
            </a:br>
            <a:endParaRPr lang="es-ES" dirty="0"/>
          </a:p>
        </p:txBody>
      </p:sp>
      <p:sp>
        <p:nvSpPr>
          <p:cNvPr id="2" name="1 Rectángulo"/>
          <p:cNvSpPr/>
          <p:nvPr/>
        </p:nvSpPr>
        <p:spPr>
          <a:xfrm>
            <a:off x="1857356" y="4929198"/>
            <a:ext cx="5516017" cy="143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En este capítulo están previstos 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7.606. 328,86 euros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854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251520" y="2479166"/>
            <a:ext cx="8713986" cy="309297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7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Son los gastos del funcionamiento de la </a:t>
            </a:r>
            <a:r>
              <a:rPr lang="es-ES" sz="17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ciudad</a:t>
            </a:r>
            <a:r>
              <a:rPr lang="es-ES" sz="12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* alumbrado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* agua,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* limpieza</a:t>
            </a:r>
            <a:r>
              <a:rPr lang="es-ES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* mantenimiento </a:t>
            </a:r>
            <a:r>
              <a:rPr lang="es-ES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colegios, </a:t>
            </a:r>
            <a:endParaRPr lang="es-ES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* cuidado </a:t>
            </a:r>
            <a:r>
              <a:rPr lang="es-ES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de parques y jardines</a:t>
            </a:r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* </a:t>
            </a:r>
            <a:r>
              <a:rPr lang="es-ES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y un larguísimo etcétera</a:t>
            </a:r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12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s-ES" sz="12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todos </a:t>
            </a:r>
            <a:r>
              <a:rPr lang="es-ES" sz="12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los contratos </a:t>
            </a:r>
            <a:r>
              <a:rPr lang="es-ES" sz="12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del Ayuntamiento para realizar las acciones anuales</a:t>
            </a:r>
            <a:r>
              <a:rPr lang="es-E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endParaRPr lang="es-ES" sz="1200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07504" y="188640"/>
            <a:ext cx="8780512" cy="2592288"/>
          </a:xfrm>
        </p:spPr>
        <p:txBody>
          <a:bodyPr>
            <a:noAutofit/>
          </a:bodyPr>
          <a:lstStyle/>
          <a:p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Capítulo 2: </a:t>
            </a:r>
            <a:b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Gastos en bienes corrientes y servicios.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endParaRPr lang="es-E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85720" y="5143512"/>
            <a:ext cx="8568952" cy="1494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Para este capítulo están previstos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8.334.072,21 euros. </a:t>
            </a:r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128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251520" y="2743200"/>
            <a:ext cx="8713986" cy="2413992"/>
          </a:xfrm>
        </p:spPr>
        <p:txBody>
          <a:bodyPr>
            <a:normAutofit/>
          </a:bodyPr>
          <a:lstStyle/>
          <a:p>
            <a:pPr algn="l"/>
            <a:r>
              <a:rPr lang="es-E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Se </a:t>
            </a:r>
            <a:r>
              <a:rPr lang="es-E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corresponde con el pago de los intereses </a:t>
            </a:r>
            <a:r>
              <a:rPr lang="es-E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de:</a:t>
            </a:r>
          </a:p>
          <a:p>
            <a:pPr marL="285750" indent="-285750" algn="l">
              <a:buFont typeface="Arial" charset="0"/>
              <a:buChar char="•"/>
            </a:pPr>
            <a:r>
              <a:rPr lang="es-E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los </a:t>
            </a:r>
            <a:r>
              <a:rPr lang="es-E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préstamos </a:t>
            </a:r>
            <a:r>
              <a:rPr lang="es-E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</a:p>
          <a:p>
            <a:pPr marL="285750" indent="-285750" algn="l">
              <a:buFont typeface="Arial" charset="0"/>
              <a:buChar char="•"/>
            </a:pPr>
            <a:r>
              <a:rPr lang="es-E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créditos </a:t>
            </a:r>
            <a:r>
              <a:rPr lang="es-E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solicitados.</a:t>
            </a:r>
          </a:p>
          <a:p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32818" y="116632"/>
            <a:ext cx="8751390" cy="2012776"/>
          </a:xfrm>
        </p:spPr>
        <p:txBody>
          <a:bodyPr>
            <a:noAutofit/>
          </a:bodyPr>
          <a:lstStyle/>
          <a:p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Capítulo 3: </a:t>
            </a:r>
            <a:b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Gastos financieros.</a:t>
            </a:r>
            <a:endParaRPr lang="es-E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14282" y="4857760"/>
            <a:ext cx="8749826" cy="1742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En este capítulo hay un gasto previsto de: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74.500 €</a:t>
            </a:r>
            <a:endParaRPr lang="es-E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351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395536" y="2348880"/>
            <a:ext cx="8623178" cy="3048425"/>
          </a:xfrm>
        </p:spPr>
        <p:txBody>
          <a:bodyPr>
            <a:normAutofit fontScale="55000" lnSpcReduction="2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Son </a:t>
            </a:r>
            <a:endParaRPr lang="es-ES" sz="2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las </a:t>
            </a:r>
            <a:r>
              <a:rPr lang="es-E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ayudas y subvenciones que el Ayuntamiento concede </a:t>
            </a:r>
            <a:r>
              <a:rPr lang="es-ES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a: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	*otras </a:t>
            </a:r>
            <a:r>
              <a:rPr lang="es-E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instituciones </a:t>
            </a:r>
            <a:r>
              <a:rPr lang="es-ES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endParaRPr lang="es-ES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	*personas</a:t>
            </a:r>
            <a:endParaRPr lang="es-ES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	*</a:t>
            </a:r>
            <a:r>
              <a:rPr lang="es-ES" sz="2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ONG’s</a:t>
            </a:r>
            <a:r>
              <a:rPr lang="es-E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, </a:t>
            </a:r>
            <a:endParaRPr lang="es-ES" sz="2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	*asociaciones,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	*clubs 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</a:t>
            </a:r>
            <a:r>
              <a:rPr lang="es-ES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es-E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las aportaciones a sociedades públicas.</a:t>
            </a:r>
          </a:p>
          <a:p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79512" y="113184"/>
            <a:ext cx="8858002" cy="2019672"/>
          </a:xfrm>
        </p:spPr>
        <p:txBody>
          <a:bodyPr>
            <a:normAutofit fontScale="90000"/>
          </a:bodyPr>
          <a:lstStyle/>
          <a:p>
            <a:r>
              <a:rPr lang="es-E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Capítulo 4: </a:t>
            </a:r>
            <a:br>
              <a:rPr lang="es-E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es-E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Transferencias corrientes.</a:t>
            </a:r>
            <a:endParaRPr lang="es-ES" dirty="0"/>
          </a:p>
        </p:txBody>
      </p:sp>
      <p:sp>
        <p:nvSpPr>
          <p:cNvPr id="2" name="1 Rectángulo"/>
          <p:cNvSpPr/>
          <p:nvPr/>
        </p:nvSpPr>
        <p:spPr>
          <a:xfrm>
            <a:off x="179512" y="5085184"/>
            <a:ext cx="8875240" cy="1353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En este capítulo el gasto previsto asciende a: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1.819.154,00 euros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</a:t>
            </a:r>
            <a:endParaRPr lang="es-E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82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0" y="2357430"/>
            <a:ext cx="8929718" cy="3018284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8002" cy="1940768"/>
          </a:xfrm>
        </p:spPr>
        <p:txBody>
          <a:bodyPr>
            <a:normAutofit/>
          </a:bodyPr>
          <a:lstStyle/>
          <a:p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Capítulo 6: </a:t>
            </a:r>
            <a:b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Inversiones reales.</a:t>
            </a:r>
            <a:endParaRPr lang="es-ES" sz="4800" dirty="0"/>
          </a:p>
        </p:txBody>
      </p:sp>
      <p:sp>
        <p:nvSpPr>
          <p:cNvPr id="6" name="5 Rectángulo"/>
          <p:cNvSpPr/>
          <p:nvPr/>
        </p:nvSpPr>
        <p:spPr>
          <a:xfrm>
            <a:off x="268760" y="3000372"/>
            <a:ext cx="8875240" cy="3578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En este capítulo el gasto previsto asciende a: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1.231.296,00 €</a:t>
            </a: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</a:t>
            </a:r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-731.296 €  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de gasto para inversión dentro del presupuesto </a:t>
            </a: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-500.000 €  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procedentes de un crédito.</a:t>
            </a:r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190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9512" y="3140968"/>
            <a:ext cx="8784976" cy="3684992"/>
          </a:xfrm>
        </p:spPr>
        <p:txBody>
          <a:bodyPr>
            <a:normAutofit/>
          </a:bodyPr>
          <a:lstStyle/>
          <a:p>
            <a:r>
              <a:rPr lang="es-E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veremos </a:t>
            </a:r>
          </a:p>
          <a:p>
            <a:r>
              <a:rPr lang="es-E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capítulos</a:t>
            </a:r>
            <a:endParaRPr lang="es-E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9512" y="165720"/>
            <a:ext cx="8784976" cy="2183160"/>
          </a:xfrm>
        </p:spPr>
        <p:txBody>
          <a:bodyPr/>
          <a:lstStyle/>
          <a:p>
            <a:r>
              <a:rPr lang="es-ES" sz="8800" b="1" u="sng" dirty="0">
                <a:latin typeface="Calibri"/>
                <a:ea typeface="Calibri"/>
                <a:cs typeface="Times New Roman"/>
              </a:rPr>
              <a:t>INGRESOS</a:t>
            </a:r>
            <a:r>
              <a:rPr lang="es-ES" dirty="0">
                <a:latin typeface="Calibri"/>
                <a:ea typeface="Calibri"/>
                <a:cs typeface="Times New Roman"/>
              </a:rPr>
              <a:t/>
            </a:r>
            <a:br>
              <a:rPr lang="es-ES" dirty="0">
                <a:latin typeface="Calibri"/>
                <a:ea typeface="Calibri"/>
                <a:cs typeface="Times New Roman"/>
              </a:rPr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98834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357158" y="2708920"/>
            <a:ext cx="8502710" cy="3730824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Son las </a:t>
            </a:r>
            <a:r>
              <a:rPr lang="es-ES" sz="2400" u="sng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cantidades</a:t>
            </a:r>
            <a:r>
              <a:rPr lang="es-ES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que el </a:t>
            </a:r>
            <a:r>
              <a:rPr lang="es-ES" sz="2400" u="sng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Ayuntamiento</a:t>
            </a:r>
            <a:r>
              <a:rPr lang="es-ES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s-ES" sz="2400" u="sng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transfiere a otras entidades</a:t>
            </a:r>
            <a:r>
              <a:rPr lang="es-ES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para </a:t>
            </a:r>
            <a:r>
              <a:rPr lang="es-ES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que </a:t>
            </a:r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puedan desarrollar </a:t>
            </a:r>
            <a:r>
              <a:rPr lang="es-ES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también inversiones, es decir, proyectos de obras donde el </a:t>
            </a:r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Ayuntamiento colabora </a:t>
            </a:r>
            <a:r>
              <a:rPr lang="es-ES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con una aportación económica.</a:t>
            </a:r>
          </a:p>
          <a:p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8002" cy="2012776"/>
          </a:xfrm>
        </p:spPr>
        <p:txBody>
          <a:bodyPr>
            <a:noAutofit/>
          </a:bodyPr>
          <a:lstStyle/>
          <a:p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Capítulo 7: </a:t>
            </a:r>
            <a:b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Transferencias de capital.</a:t>
            </a:r>
            <a:endParaRPr lang="es-E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396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323528" y="2492896"/>
            <a:ext cx="8425954" cy="3888432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Es </a:t>
            </a:r>
            <a:r>
              <a:rPr lang="es-E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un capítulo que </a:t>
            </a:r>
            <a:r>
              <a:rPr lang="es-E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recoge: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*el </a:t>
            </a:r>
            <a:r>
              <a:rPr lang="es-E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producto </a:t>
            </a:r>
            <a:r>
              <a:rPr lang="es-E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(por ejemplo) </a:t>
            </a:r>
            <a:r>
              <a:rPr lang="es-E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de venta de </a:t>
            </a:r>
            <a:r>
              <a:rPr lang="es-E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	acciones</a:t>
            </a:r>
            <a:r>
              <a:rPr lang="es-E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, </a:t>
            </a:r>
            <a:r>
              <a:rPr lang="es-E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* las devoluciones </a:t>
            </a:r>
            <a:r>
              <a:rPr lang="es-E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de los préstamos </a:t>
            </a:r>
            <a:r>
              <a:rPr lang="es-E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* adelantos </a:t>
            </a:r>
            <a:r>
              <a:rPr lang="es-E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efectuados a los empleados </a:t>
            </a:r>
            <a:r>
              <a:rPr lang="es-E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	municipales</a:t>
            </a:r>
            <a:r>
              <a:rPr lang="es-E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</a:t>
            </a:r>
          </a:p>
          <a:p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8002" cy="2084784"/>
          </a:xfrm>
        </p:spPr>
        <p:txBody>
          <a:bodyPr>
            <a:noAutofit/>
          </a:bodyPr>
          <a:lstStyle/>
          <a:p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Capítulo 8: </a:t>
            </a:r>
            <a:b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Activos financieros.</a:t>
            </a:r>
            <a:endParaRPr lang="es-E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531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539552" y="2564905"/>
            <a:ext cx="8137922" cy="2029816"/>
          </a:xfrm>
        </p:spPr>
        <p:txBody>
          <a:bodyPr>
            <a:normAutofit/>
          </a:bodyPr>
          <a:lstStyle/>
          <a:p>
            <a:r>
              <a:rPr lang="es-E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Se corresponde con el pago de la amortización de los préstamos o créditos solicitados</a:t>
            </a:r>
          </a:p>
          <a:p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8002" cy="2084784"/>
          </a:xfrm>
        </p:spPr>
        <p:txBody>
          <a:bodyPr>
            <a:noAutofit/>
          </a:bodyPr>
          <a:lstStyle/>
          <a:p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Capítulo 9: </a:t>
            </a:r>
            <a:b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Pasivos financieros.</a:t>
            </a:r>
            <a:endParaRPr lang="es-E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4704" y="4293096"/>
            <a:ext cx="9109296" cy="2047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En este capítulo se prevé amortizar créditos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por un importe de: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1.101.992,06 euros.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15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9512" y="476672"/>
            <a:ext cx="8784976" cy="6349288"/>
          </a:xfrm>
        </p:spPr>
        <p:txBody>
          <a:bodyPr>
            <a:normAutofit/>
          </a:bodyPr>
          <a:lstStyle/>
          <a:p>
            <a:r>
              <a:rPr lang="es-ES" sz="36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En total y como </a:t>
            </a:r>
            <a:r>
              <a:rPr lang="es-ES" sz="3600" i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previONES</a:t>
            </a:r>
            <a:r>
              <a:rPr lang="es-ES" sz="3600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es-ES" sz="3600" i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INICIales</a:t>
            </a:r>
            <a:r>
              <a:rPr lang="es-ES" sz="3600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es-ES" sz="36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para el año </a:t>
            </a:r>
            <a:r>
              <a:rPr lang="es-ES" sz="3600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2017</a:t>
            </a:r>
          </a:p>
          <a:p>
            <a:endParaRPr lang="es-ES" sz="3600" i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endParaRPr lang="es-ES" sz="3600" i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endParaRPr lang="es-ES" sz="3600" i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r>
              <a:rPr lang="es-ES" sz="3600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contamos TENER unos GASTOS de 20.167.343,13 euros</a:t>
            </a:r>
            <a:r>
              <a:rPr lang="es-ES" sz="36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</a:t>
            </a:r>
            <a:endParaRPr lang="es-E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xmlns="" val="12255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 b="1" dirty="0" smtClean="0">
                <a:solidFill>
                  <a:schemeClr val="tx1"/>
                </a:solidFill>
              </a:rPr>
              <a:t>EQUILIBRIO PRESUPUESTARIO</a:t>
            </a:r>
            <a:endParaRPr lang="es-ES" sz="4000" b="1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es-ES" b="1" u="sng" dirty="0" smtClean="0"/>
              <a:t>ES UN CONCEPTO DETERMINANTE A LA HORA DE PREPARAR UN PRESUPUESTO</a:t>
            </a:r>
            <a:r>
              <a:rPr lang="es-ES" b="1" dirty="0" smtClean="0"/>
              <a:t>: </a:t>
            </a:r>
          </a:p>
          <a:p>
            <a:pPr>
              <a:buNone/>
            </a:pPr>
            <a:endParaRPr lang="es-ES" b="1" dirty="0" smtClean="0"/>
          </a:p>
          <a:p>
            <a:pPr algn="ctr">
              <a:buNone/>
            </a:pPr>
            <a:r>
              <a:rPr lang="es-E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SE PUEDE GASTAR MÁS DE LO QUE SE INGRESA:</a:t>
            </a:r>
          </a:p>
          <a:p>
            <a:pPr>
              <a:buNone/>
            </a:pPr>
            <a:endParaRPr lang="es-ES" b="1" dirty="0" smtClean="0"/>
          </a:p>
          <a:p>
            <a:pPr>
              <a:buNone/>
            </a:pPr>
            <a:r>
              <a:rPr lang="es-ES" b="1" dirty="0" smtClean="0"/>
              <a:t>INGRESOS: 		20.167.343,13  €</a:t>
            </a:r>
          </a:p>
          <a:p>
            <a:pPr>
              <a:buNone/>
            </a:pPr>
            <a:r>
              <a:rPr lang="es-ES" b="1" dirty="0" smtClean="0"/>
              <a:t>GASTOS:      		20.167.343,13  €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11560" y="620688"/>
            <a:ext cx="794948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8800" dirty="0" smtClean="0">
                <a:effectLst/>
                <a:latin typeface="Calibri"/>
                <a:ea typeface="Calibri"/>
                <a:cs typeface="Times New Roman"/>
              </a:rPr>
              <a:t>Examinando el Presupuesto por Áreas</a:t>
            </a:r>
          </a:p>
          <a:p>
            <a:pPr algn="ctr"/>
            <a:r>
              <a:rPr lang="es-ES" sz="5400" b="1" dirty="0" smtClean="0">
                <a:latin typeface="Calibri"/>
                <a:cs typeface="Times New Roman"/>
              </a:rPr>
              <a:t>Capítulos 1º a 4º</a:t>
            </a:r>
            <a:endParaRPr lang="es-ES" sz="5400" b="1" dirty="0"/>
          </a:p>
        </p:txBody>
      </p:sp>
    </p:spTree>
    <p:extLst>
      <p:ext uri="{BB962C8B-B14F-4D97-AF65-F5344CB8AC3E}">
        <p14:creationId xmlns:p14="http://schemas.microsoft.com/office/powerpoint/2010/main" xmlns="" val="280644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-52608"/>
            <a:ext cx="8778880" cy="1249360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Ó</a:t>
            </a: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RGANOS </a:t>
            </a:r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DE GOBIERNO </a:t>
            </a: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y  SECRETARÍA </a:t>
            </a:r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GENERAL</a:t>
            </a:r>
            <a:endParaRPr lang="es-E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s-E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Remuneración altos cargos, </a:t>
            </a:r>
          </a:p>
          <a:p>
            <a:pPr marL="0" indent="0">
              <a:buNone/>
            </a:pP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vestuario conserjes, </a:t>
            </a:r>
          </a:p>
          <a:p>
            <a:pPr marL="0" indent="0">
              <a:buNone/>
            </a:pP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arrendamiento local Juzgado de Paz, </a:t>
            </a:r>
          </a:p>
          <a:p>
            <a:pPr marL="0" indent="0">
              <a:buNone/>
            </a:pP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etc</a:t>
            </a:r>
            <a:r>
              <a:rPr lang="es-E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</a:t>
            </a:r>
            <a:endPara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 algn="ctr">
              <a:buNone/>
            </a:pP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El </a:t>
            </a: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gasto previsto asciende a </a:t>
            </a:r>
            <a:endParaRPr lang="es-E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 algn="ctr">
              <a:buNone/>
            </a:pPr>
            <a:r>
              <a:rPr lang="es-E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756.799,43  €.</a:t>
            </a:r>
            <a:endParaRPr lang="es-E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288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78880" cy="976064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SERVICIOS MUNICIPALES  </a:t>
            </a: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(</a:t>
            </a:r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orgánica 02)</a:t>
            </a:r>
            <a:endParaRPr lang="es-E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s-E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Mantenimiento y conservación alumbrado </a:t>
            </a:r>
          </a:p>
          <a:p>
            <a:pPr marL="0" indent="0">
              <a:buNone/>
            </a:pP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combustible vehículos</a:t>
            </a:r>
          </a:p>
          <a:p>
            <a:pPr marL="0" indent="0">
              <a:buNone/>
            </a:pP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climatización edificios municipales</a:t>
            </a:r>
          </a:p>
          <a:p>
            <a:pPr marL="0" indent="0">
              <a:buNone/>
            </a:pP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gas, </a:t>
            </a:r>
          </a:p>
          <a:p>
            <a:pPr marL="0" indent="0">
              <a:buNone/>
            </a:pP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etc.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 algn="ctr">
              <a:buNone/>
            </a:pP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</a:t>
            </a: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l </a:t>
            </a: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gasto previsto asciende a </a:t>
            </a:r>
            <a:endParaRPr lang="es-E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 algn="ctr">
              <a:buNone/>
            </a:pP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1.785.800,00 €.</a:t>
            </a:r>
            <a:endParaRPr lang="es-E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928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FESTEJOS </a:t>
            </a: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(</a:t>
            </a:r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orgánica 03) </a:t>
            </a:r>
            <a:endParaRPr lang="es-E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30910"/>
          </a:xfrm>
        </p:spPr>
        <p:txBody>
          <a:bodyPr/>
          <a:lstStyle/>
          <a:p>
            <a:pPr marL="0" indent="0" algn="ctr">
              <a:buNone/>
            </a:pPr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 algn="ctr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Corresponden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, por los capítulos ya mencionados, </a:t>
            </a:r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441.800,00 €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, </a:t>
            </a:r>
          </a:p>
          <a:p>
            <a:pPr marL="0" indent="0" algn="ctr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aquí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se incluyen las subvenciones previstas 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para: </a:t>
            </a: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las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bandas de gaitas, 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y otros</a:t>
            </a: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alumbrado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navideño de los edificios públicos, </a:t>
            </a:r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el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suministro de energía para festejos, </a:t>
            </a:r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etc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65263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URBANISMO </a:t>
            </a: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(</a:t>
            </a:r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orgánica 04)</a:t>
            </a:r>
            <a:endParaRPr lang="es-E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Estudios y trabajos técnicos</a:t>
            </a: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Convenio con Fundación Universidad de Oviedo</a:t>
            </a:r>
          </a:p>
          <a:p>
            <a:pPr marL="0" indent="0">
              <a:buNone/>
            </a:pPr>
            <a:r>
              <a:rPr lang="es-E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Ploter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para impresión de planos </a:t>
            </a:r>
          </a:p>
          <a:p>
            <a:pPr marL="0" indent="0">
              <a:buNone/>
            </a:pPr>
            <a:r>
              <a:rPr lang="es-E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etc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 algn="ctr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Hay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unos gastos de </a:t>
            </a:r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 algn="ctr">
              <a:buNone/>
            </a:pP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386.650,00 €.</a:t>
            </a:r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70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858128" cy="1944216"/>
          </a:xfrm>
        </p:spPr>
        <p:txBody>
          <a:bodyPr>
            <a:normAutofit/>
          </a:bodyPr>
          <a:lstStyle/>
          <a:p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Capítulo 1</a:t>
            </a:r>
            <a:b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Impuestos Directos</a:t>
            </a:r>
            <a:endParaRPr lang="es-E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1 Subtítulo"/>
          <p:cNvSpPr txBox="1">
            <a:spLocks/>
          </p:cNvSpPr>
          <p:nvPr/>
        </p:nvSpPr>
        <p:spPr>
          <a:xfrm>
            <a:off x="251520" y="2132856"/>
            <a:ext cx="8892480" cy="44526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dirty="0" smtClean="0">
                <a:latin typeface="Calibri"/>
                <a:ea typeface="Calibri"/>
                <a:cs typeface="Times New Roman"/>
              </a:rPr>
              <a:t>	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Son aquellos impuestos que gravan directamente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la propiedad de una vivienda, local,………		(IBI) 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Vehículos,….. 						(</a:t>
            </a:r>
            <a:r>
              <a:rPr lang="es-ES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i.v.t.m</a:t>
            </a:r>
            <a:r>
              <a:rPr lang="es-E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)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la renta generada por una actividad 							empresarial/comercial….. 	(I.A.E.) 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Plusvalías.....</a:t>
            </a:r>
            <a:endParaRPr lang="es-ES" sz="1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0" y="5265543"/>
            <a:ext cx="9144000" cy="1353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Por este capítulo ingresamos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8.213.689,65 euros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13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HACIENDA Y PATRIMONIO </a:t>
            </a: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(</a:t>
            </a:r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orgánica 05)</a:t>
            </a:r>
            <a:endParaRPr lang="es-E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01752" y="1268138"/>
            <a:ext cx="8503920" cy="508982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 algn="ctr">
              <a:buNone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La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cantidad prevista para gastos asciende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a:</a:t>
            </a:r>
          </a:p>
          <a:p>
            <a:pPr marL="0" indent="0" algn="ctr">
              <a:buNone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3.071.121,06 €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; </a:t>
            </a:r>
          </a:p>
          <a:p>
            <a:pPr marL="0" indent="0">
              <a:buNone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aquí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se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incluyen:</a:t>
            </a:r>
          </a:p>
          <a:p>
            <a:pPr marL="0" indent="0">
              <a:buNone/>
            </a:pP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- 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los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pagos de intereses 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- amortizaciones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de créditos, </a:t>
            </a:r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- las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subvenciones a los Organismos Autónomos 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                	de Cultura y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Deportes, etc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</a:t>
            </a: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Servicio recaudación de la CCAA</a:t>
            </a: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Seguros de los edificios, </a:t>
            </a:r>
            <a:r>
              <a:rPr lang="es-E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etc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>
              <a:buNone/>
            </a:pP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xmlns="" val="119835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EDUCACION Y </a:t>
            </a: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CULTURA </a:t>
            </a:r>
            <a:b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(</a:t>
            </a:r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orgánica 06) </a:t>
            </a:r>
            <a:endParaRPr lang="es-E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85720" y="1714488"/>
            <a:ext cx="8503920" cy="45720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s-ES" sz="3200" b="1" dirty="0" smtClean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Suministros a los colegios del Municipio, </a:t>
            </a: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Personal de las Escuelas Infantiles,</a:t>
            </a: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Subvención comité de hermanamiento, </a:t>
            </a: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etc.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 algn="ctr">
              <a:buNone/>
            </a:pPr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 algn="ctr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los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gastos ascienden 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a:</a:t>
            </a:r>
          </a:p>
          <a:p>
            <a:pPr marL="0" indent="0" algn="r">
              <a:buNone/>
            </a:pPr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 algn="ctr">
              <a:buNone/>
            </a:pP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816.920,51 €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22512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MEDIO AMBIENTE </a:t>
            </a: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(</a:t>
            </a:r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orgánica 07)</a:t>
            </a:r>
            <a:endParaRPr lang="es-E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79512" y="1527048"/>
            <a:ext cx="8784976" cy="4572000"/>
          </a:xfrm>
        </p:spPr>
        <p:txBody>
          <a:bodyPr/>
          <a:lstStyle/>
          <a:p>
            <a:pPr marL="0" indent="0" algn="ctr">
              <a:buNone/>
            </a:pP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L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os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gastos ascienden 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a:</a:t>
            </a:r>
          </a:p>
          <a:p>
            <a:pPr marL="0" indent="0" algn="ctr">
              <a:buNone/>
            </a:pPr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3.260.850,00 €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 </a:t>
            </a:r>
          </a:p>
          <a:p>
            <a:pPr marL="0" indent="0">
              <a:buNone/>
            </a:pPr>
            <a:endParaRPr lang="es-E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En </a:t>
            </a: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esta área el grueso del gasto se va para </a:t>
            </a: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cubrir: </a:t>
            </a:r>
          </a:p>
          <a:p>
            <a:pPr marL="0" indent="0">
              <a:buNone/>
            </a:pP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El </a:t>
            </a: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servicio de limpieza, </a:t>
            </a:r>
            <a:endParaRPr lang="es-E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Recogida </a:t>
            </a: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y tratamiento de residuos sólidos </a:t>
            </a: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urbanos, </a:t>
            </a:r>
          </a:p>
          <a:p>
            <a:pPr marL="0" indent="0">
              <a:buNone/>
            </a:pP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El mantenimiento de parques y jardines</a:t>
            </a:r>
          </a:p>
          <a:p>
            <a:pPr marL="0" indent="0" algn="ctr">
              <a:buNone/>
            </a:pP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entre otros. 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xmlns="" val="354239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SERVICIOS </a:t>
            </a: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SOCIALES  Y CONSUMO</a:t>
            </a:r>
            <a:b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(orgánica </a:t>
            </a: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08)</a:t>
            </a:r>
            <a:endParaRPr lang="es-E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/>
          <a:lstStyle/>
          <a:p>
            <a:pPr marL="0" indent="0" algn="ctr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Hay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previsto un gasto 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de:</a:t>
            </a:r>
          </a:p>
          <a:p>
            <a:pPr marL="0" indent="0" algn="ctr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1.215.778,78 €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 </a:t>
            </a:r>
            <a:endPara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Aquí incluimos contratos de: </a:t>
            </a: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Asistencia domiciliaria, </a:t>
            </a: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Plan de drogas, </a:t>
            </a: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Subvención a la Fundación San Martín, </a:t>
            </a: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Ayudas económicas al suministro energético, </a:t>
            </a: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etc. 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825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EMPLEO </a:t>
            </a: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(</a:t>
            </a:r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orgánica 09) </a:t>
            </a:r>
            <a:endParaRPr lang="es-E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En total el gasto asciende 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a:</a:t>
            </a:r>
          </a:p>
          <a:p>
            <a:pPr marL="0" indent="0" algn="ctr">
              <a:buNone/>
            </a:pP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42.844,00 €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</a:t>
            </a:r>
          </a:p>
          <a:p>
            <a:pPr marL="0" indent="0" algn="ctr">
              <a:buNone/>
            </a:pPr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 algn="ctr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Van en esta partida:</a:t>
            </a: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es-ES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Los premios a emprendedores, </a:t>
            </a:r>
          </a:p>
          <a:p>
            <a:pPr marL="0" indent="0">
              <a:buNone/>
            </a:pPr>
            <a:r>
              <a:rPr lang="es-ES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 Las ayudas a la contratación, </a:t>
            </a:r>
          </a:p>
          <a:p>
            <a:pPr marL="0" indent="0">
              <a:buNone/>
            </a:pPr>
            <a:r>
              <a:rPr lang="es-ES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 El programa salario joven, </a:t>
            </a:r>
          </a:p>
          <a:p>
            <a:pPr marL="0" indent="0">
              <a:buNone/>
            </a:pPr>
            <a:r>
              <a:rPr lang="es-ES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 Etc.</a:t>
            </a:r>
          </a:p>
          <a:p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023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45032" y="0"/>
            <a:ext cx="9289032" cy="1052736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s-ES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INTERIOR</a:t>
            </a:r>
            <a:r>
              <a:rPr lang="es-ES" sz="3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, PERSONAL, FUNCIONARIO Y LABORAL, POLICIA, TRAFICO Y SEGURIDAD CIUDADANA y </a:t>
            </a:r>
            <a:r>
              <a:rPr lang="es-ES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TRANSPORTE  (O-10)</a:t>
            </a:r>
            <a:endParaRPr lang="es-ES" sz="3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9829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El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gasto asciende 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a:</a:t>
            </a:r>
          </a:p>
          <a:p>
            <a:pPr marL="0" indent="0" algn="ctr">
              <a:buNone/>
            </a:pPr>
            <a:r>
              <a:rPr lang="es-ES" sz="4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7.726.580,35  €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,</a:t>
            </a: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Hay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que tener en cuenta que aquí están incluidas las 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retribuciones de los trabajadores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del 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Ayuntamiento:</a:t>
            </a: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Básicas </a:t>
            </a: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Productividades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, </a:t>
            </a:r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Gratificaciones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, </a:t>
            </a:r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Gastos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en formación, </a:t>
            </a:r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La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seguridad social, </a:t>
            </a:r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Policía, tráfico, seguridad ciudadana, señalización,</a:t>
            </a: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etc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 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252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84976" cy="896144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DEPORTES, </a:t>
            </a: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(</a:t>
            </a:r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orgánica 11) </a:t>
            </a:r>
            <a:endParaRPr lang="es-E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El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gasto asciende 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a:</a:t>
            </a:r>
          </a:p>
          <a:p>
            <a:pPr marL="0" indent="0" algn="ctr">
              <a:buNone/>
            </a:pP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149.041,00 €.</a:t>
            </a:r>
          </a:p>
          <a:p>
            <a:pPr marL="0" indent="0" algn="ctr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(El gasto corriente se asume desde el PMD.)</a:t>
            </a:r>
          </a:p>
          <a:p>
            <a:pPr marL="0" indent="0">
              <a:buNone/>
            </a:pPr>
            <a:endParaRPr lang="es-E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s-E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Son gastos en inversión para proyectos comprometidos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: </a:t>
            </a:r>
          </a:p>
          <a:p>
            <a:pPr marL="0" indent="0">
              <a:buFontTx/>
              <a:buChar char="-"/>
            </a:pPr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>
              <a:buFontTx/>
              <a:buChar char="-"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Cierre perimetral pista polideportiva Raíces Nuevo</a:t>
            </a:r>
          </a:p>
          <a:p>
            <a:pPr marL="0" indent="0">
              <a:buFontTx/>
              <a:buChar char="-"/>
            </a:pPr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>
              <a:buFontTx/>
              <a:buChar char="-"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Instalación del alumbrado en la pista polideportiva 	de Coto </a:t>
            </a:r>
            <a:r>
              <a:rPr lang="es-E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Carcedo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98003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IGUALDAD, </a:t>
            </a: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(</a:t>
            </a:r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orgánica 12) </a:t>
            </a:r>
            <a:endParaRPr lang="es-E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04522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Se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prevé un gasto de </a:t>
            </a:r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 algn="ctr">
              <a:buNone/>
            </a:pPr>
            <a:r>
              <a:rPr lang="es-ES" sz="6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41.800 €</a:t>
            </a:r>
            <a:r>
              <a:rPr lang="es-ES" sz="4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</a:t>
            </a:r>
          </a:p>
          <a:p>
            <a:pPr marL="0" indent="0" algn="ctr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Seguiremos con: </a:t>
            </a:r>
          </a:p>
          <a:p>
            <a:pPr marL="0" indent="0" algn="ctr">
              <a:buNone/>
            </a:pPr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>
              <a:buFontTx/>
              <a:buChar char="-"/>
            </a:pPr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El servicio de apertura temprana, </a:t>
            </a:r>
          </a:p>
          <a:p>
            <a:pPr marL="0" indent="0">
              <a:buFontTx/>
              <a:buChar char="-"/>
            </a:pPr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Los talleres para promoción de la igualdad en los 	colegios e IES, </a:t>
            </a:r>
          </a:p>
          <a:p>
            <a:pPr marL="0" indent="0">
              <a:buFontTx/>
              <a:buChar char="-"/>
            </a:pPr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Dando fuerza al Consejo de las Mujeres y </a:t>
            </a:r>
          </a:p>
          <a:p>
            <a:pPr marL="0" indent="0">
              <a:buFontTx/>
              <a:buChar char="-"/>
            </a:pPr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Teniendo en la Casa de Encuentro el espacio de 	desarrollo de actividades de las asociaciones de 	mujeres, </a:t>
            </a:r>
          </a:p>
          <a:p>
            <a:pPr marL="0" indent="0">
              <a:buFontTx/>
              <a:buChar char="-"/>
            </a:pPr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Entre otras.</a:t>
            </a:r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88028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JUVENTUD </a:t>
            </a: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(</a:t>
            </a:r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orgánica 13)</a:t>
            </a:r>
            <a:endParaRPr lang="es-E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El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gasto asciende 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a:</a:t>
            </a:r>
          </a:p>
          <a:p>
            <a:pPr marL="0" indent="0" algn="ctr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30.650,00 €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</a:t>
            </a:r>
          </a:p>
          <a:p>
            <a:pPr marL="0" indent="0" algn="ctr">
              <a:buNone/>
            </a:pPr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 algn="ctr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Aquí tenemos:</a:t>
            </a:r>
          </a:p>
          <a:p>
            <a:pPr marL="0" indent="0" algn="ctr">
              <a:buNone/>
            </a:pPr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Los programas de ocio alternativo, </a:t>
            </a: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Las actividades para jóvenes  </a:t>
            </a: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Subvenciones para asociaciones juveniles.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671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PARTICIPACIÓN </a:t>
            </a: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CIUDADANA</a:t>
            </a:r>
            <a:b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(orgánica 14) </a:t>
            </a:r>
            <a:endParaRPr lang="es-E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El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gasto asciende 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a:</a:t>
            </a:r>
          </a:p>
          <a:p>
            <a:pPr marL="0" indent="0" algn="ctr">
              <a:buNone/>
            </a:pP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100.688,00 €</a:t>
            </a: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Este año queremos hacer un gasto importante en inversión, dentro de este Área, </a:t>
            </a:r>
          </a:p>
          <a:p>
            <a:pPr marL="0" indent="0">
              <a:buFontTx/>
              <a:buChar char="-"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para dotar de </a:t>
            </a:r>
            <a:r>
              <a:rPr lang="es-E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local a la Asociación el FORCON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 </a:t>
            </a: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El gasto corriente va dirigido a las </a:t>
            </a:r>
          </a:p>
          <a:p>
            <a:pPr marL="0" indent="0">
              <a:buFontTx/>
              <a:buChar char="-"/>
            </a:pPr>
            <a:r>
              <a:rPr lang="es-E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subvenciones a las AAVV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575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84976" cy="2160240"/>
          </a:xfrm>
        </p:spPr>
        <p:txBody>
          <a:bodyPr>
            <a:noAutofit/>
          </a:bodyPr>
          <a:lstStyle/>
          <a:p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Capítulo 2: </a:t>
            </a:r>
            <a:b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impuestos indirectos.</a:t>
            </a:r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es-ES" sz="2800" dirty="0" smtClean="0">
                <a:latin typeface="Calibri"/>
                <a:ea typeface="Calibri"/>
                <a:cs typeface="Times New Roman"/>
              </a:rPr>
              <a:t>. </a:t>
            </a:r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79512" y="2550661"/>
            <a:ext cx="8767736" cy="2202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2800" b="1" dirty="0">
                <a:latin typeface="Calibri"/>
                <a:ea typeface="Calibri"/>
                <a:cs typeface="Times New Roman"/>
              </a:rPr>
              <a:t>Grava el consumo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2800" b="1" dirty="0" smtClean="0">
                <a:effectLst/>
                <a:latin typeface="Calibri"/>
                <a:ea typeface="Calibri"/>
                <a:cs typeface="Times New Roman"/>
              </a:rPr>
              <a:t>No se aplica directamente a un contribuyente sino que recae sobre el coste de algún producto o mercancía, por ejemplo, el impuesto sobre las obras realizadas 	(ICIO).</a:t>
            </a:r>
            <a:r>
              <a:rPr lang="es-ES" sz="2800" dirty="0">
                <a:latin typeface="Calibri"/>
                <a:ea typeface="Calibri"/>
                <a:cs typeface="Times New Roman"/>
              </a:rPr>
              <a:t> </a:t>
            </a:r>
            <a:endParaRPr lang="es-ES" sz="28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67544" y="5191591"/>
            <a:ext cx="8856984" cy="1353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Por este capítulo ingresamos: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173.000,00 euros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499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TURISMO y DINAMIZACIÓN ECONÓMICA  </a:t>
            </a: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(</a:t>
            </a:r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orgánica 15)</a:t>
            </a:r>
            <a:endParaRPr lang="es-E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Se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le asigna un gasto 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de:</a:t>
            </a:r>
          </a:p>
          <a:p>
            <a:pPr marL="0" indent="0" algn="ctr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</a:t>
            </a: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340.019 €</a:t>
            </a:r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 algn="ctr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Aquí se encuentra: </a:t>
            </a: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La gestión de la Mina de </a:t>
            </a:r>
            <a:r>
              <a:rPr lang="es-E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Arnao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, </a:t>
            </a: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La asistencia técnica en Patrimonio Histórico y 	Turismo, entre otras, y </a:t>
            </a:r>
          </a:p>
          <a:p>
            <a:pPr marL="0" indent="0">
              <a:buNone/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- La recuperación del Castillo de </a:t>
            </a:r>
            <a:r>
              <a:rPr lang="es-E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Gauzón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que 	sería 	gasto en inversión.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29041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67513" y="260648"/>
            <a:ext cx="860485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latin typeface="Calibri"/>
                <a:ea typeface="Calibri"/>
                <a:cs typeface="Times New Roman"/>
              </a:rPr>
              <a:t>En resumen</a:t>
            </a:r>
            <a:r>
              <a:rPr lang="es-ES" sz="2800" dirty="0" smtClean="0">
                <a:latin typeface="Calibri"/>
                <a:ea typeface="Calibri"/>
                <a:cs typeface="Times New Roman"/>
              </a:rPr>
              <a:t>,</a:t>
            </a:r>
          </a:p>
          <a:p>
            <a:pPr algn="ctr"/>
            <a:r>
              <a:rPr lang="es-ES" sz="28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s-ES" sz="4000" dirty="0">
                <a:latin typeface="Calibri"/>
                <a:ea typeface="Calibri"/>
                <a:cs typeface="Times New Roman"/>
              </a:rPr>
              <a:t>el </a:t>
            </a:r>
            <a:r>
              <a:rPr lang="es-ES" sz="4000" dirty="0" smtClean="0">
                <a:latin typeface="Calibri"/>
                <a:ea typeface="Calibri"/>
                <a:cs typeface="Times New Roman"/>
              </a:rPr>
              <a:t>Estado de: </a:t>
            </a:r>
          </a:p>
          <a:p>
            <a:pPr algn="ctr"/>
            <a:r>
              <a:rPr lang="es-E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GASTOS</a:t>
            </a:r>
            <a:endParaRPr lang="es-E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67513" y="3084952"/>
            <a:ext cx="8568952" cy="2260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T</a:t>
            </a: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eniendo </a:t>
            </a: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en cuenta las </a:t>
            </a:r>
            <a:endParaRPr lang="es-E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OPERACIONES </a:t>
            </a: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NO FINANCIERAS </a:t>
            </a:r>
            <a:endParaRPr lang="es-E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referidas:  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065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-339236" y="3068960"/>
            <a:ext cx="9505056" cy="3456384"/>
          </a:xfrm>
        </p:spPr>
        <p:txBody>
          <a:bodyPr>
            <a:noAutofit/>
          </a:bodyPr>
          <a:lstStyle/>
          <a:p>
            <a:pPr indent="449580" algn="l">
              <a:lnSpc>
                <a:spcPct val="115000"/>
              </a:lnSpc>
              <a:spcAft>
                <a:spcPts val="1000"/>
              </a:spcAft>
            </a:pPr>
            <a:r>
              <a:rPr lang="es-E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CAP. 1.- GASTOS DE PERSONAL</a:t>
            </a:r>
            <a:r>
              <a:rPr lang="es-E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…………………    		7.606.328,86 €</a:t>
            </a:r>
            <a:endParaRPr lang="es-ES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indent="449580" algn="l">
              <a:lnSpc>
                <a:spcPct val="115000"/>
              </a:lnSpc>
              <a:spcAft>
                <a:spcPts val="1000"/>
              </a:spcAft>
            </a:pPr>
            <a:r>
              <a:rPr lang="es-E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CAP</a:t>
            </a:r>
            <a:r>
              <a:rPr lang="es-E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 2.- GASTOS CORRIENTES EN BIENES Y </a:t>
            </a:r>
            <a:r>
              <a:rPr lang="es-E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SERVICIOS…  8.334.072,21 €</a:t>
            </a:r>
            <a:endParaRPr lang="es-ES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indent="449580" algn="l">
              <a:lnSpc>
                <a:spcPct val="115000"/>
              </a:lnSpc>
              <a:spcAft>
                <a:spcPts val="1000"/>
              </a:spcAft>
            </a:pPr>
            <a:r>
              <a:rPr lang="es-E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CAP</a:t>
            </a:r>
            <a:r>
              <a:rPr lang="es-E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 3.- GASTOS FINANCIEROS</a:t>
            </a:r>
            <a:r>
              <a:rPr lang="es-E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……………………………………          74.500,00 €</a:t>
            </a:r>
          </a:p>
          <a:p>
            <a:pPr indent="449580" algn="l">
              <a:lnSpc>
                <a:spcPct val="115000"/>
              </a:lnSpc>
              <a:spcAft>
                <a:spcPts val="1000"/>
              </a:spcAft>
            </a:pPr>
            <a:r>
              <a:rPr lang="es-E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CAP. 4.- TRANSFERENCIAS CORRIENTES………………………     1.819.154,00 €</a:t>
            </a:r>
          </a:p>
          <a:p>
            <a:pPr algn="l"/>
            <a:r>
              <a:rPr lang="es-ES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endParaRPr lang="es-ES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3986" cy="2016224"/>
          </a:xfrm>
        </p:spPr>
        <p:txBody>
          <a:bodyPr anchor="t"/>
          <a:lstStyle/>
          <a:p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</a:t>
            </a: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las operaciones corrientes</a:t>
            </a:r>
            <a:r>
              <a:rPr lang="es-ES" dirty="0">
                <a:latin typeface="Calibri"/>
                <a:ea typeface="Calibri"/>
                <a:cs typeface="Times New Roman"/>
              </a:rPr>
              <a:t>,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90737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179512" y="2492896"/>
            <a:ext cx="8964488" cy="3586808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es-ES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CAP.6</a:t>
            </a:r>
            <a:r>
              <a:rPr lang="es-E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.- INVERSIONES REALES</a:t>
            </a:r>
            <a:r>
              <a:rPr lang="es-E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……………………………………    1.231.296,00€</a:t>
            </a:r>
            <a:endParaRPr lang="es-ES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s-ES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Pasando </a:t>
            </a:r>
            <a:r>
              <a:rPr lang="es-E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 examinar las OPERACIONES FINANCIERAS se van a destinar al pago de los intereses	</a:t>
            </a:r>
            <a:endParaRPr lang="es-ES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CAP</a:t>
            </a:r>
            <a:r>
              <a:rPr lang="es-E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. 9.- PASIVOS FINANCIEROS</a:t>
            </a:r>
            <a:r>
              <a:rPr lang="es-E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…………………………………   1.101.992,06 €</a:t>
            </a:r>
            <a:endParaRPr lang="es-ES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endParaRPr lang="es-E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8002" cy="1944216"/>
          </a:xfrm>
        </p:spPr>
        <p:txBody>
          <a:bodyPr anchor="t"/>
          <a:lstStyle/>
          <a:p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  las operaciones de </a:t>
            </a: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capital</a:t>
            </a:r>
            <a:r>
              <a:rPr lang="es-ES" dirty="0">
                <a:latin typeface="Calibri"/>
                <a:ea typeface="Calibri"/>
                <a:cs typeface="Times New Roman"/>
              </a:rPr>
              <a:t/>
            </a:r>
            <a:br>
              <a:rPr lang="es-ES" dirty="0">
                <a:latin typeface="Calibri"/>
                <a:ea typeface="Calibri"/>
                <a:cs typeface="Times New Roman"/>
              </a:rPr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54313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85994" cy="1524000"/>
          </a:xfrm>
        </p:spPr>
        <p:txBody>
          <a:bodyPr>
            <a:noAutofit/>
          </a:bodyPr>
          <a:lstStyle/>
          <a:p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TOTAL  DEL PRESUPUESTO </a:t>
            </a: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DE </a:t>
            </a:r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GASTOS </a:t>
            </a:r>
            <a:endParaRPr lang="es-E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5778" name="AutoShape 2" descr="Mostrando 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7429"/>
            <a:ext cx="9001156" cy="4500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1616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755576" y="2743200"/>
            <a:ext cx="7705874" cy="1673225"/>
          </a:xfrm>
        </p:spPr>
        <p:txBody>
          <a:bodyPr>
            <a:normAutofit fontScale="92500" lnSpcReduction="20000"/>
          </a:bodyPr>
          <a:lstStyle/>
          <a:p>
            <a:endParaRPr lang="es-ES" sz="5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r>
              <a:rPr lang="es-ES" sz="6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20.167.343,13 €</a:t>
            </a:r>
            <a:endParaRPr lang="es-ES" sz="6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85994" cy="1524000"/>
          </a:xfrm>
        </p:spPr>
        <p:txBody>
          <a:bodyPr>
            <a:noAutofit/>
          </a:bodyPr>
          <a:lstStyle/>
          <a:p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TOTAL  DEL PRESUPUESTO </a:t>
            </a: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DE </a:t>
            </a:r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GASTOS </a:t>
            </a:r>
            <a:endParaRPr lang="es-E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616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4282" y="2214554"/>
            <a:ext cx="8775710" cy="1777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44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Calibri"/>
                <a:cs typeface="Times New Roman"/>
              </a:rPr>
              <a:t>PRESUPUESTO DE INVERSIONES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44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Calibri"/>
                <a:cs typeface="Times New Roman"/>
              </a:rPr>
              <a:t>PARA EL AÑO 2017</a:t>
            </a:r>
            <a:endParaRPr lang="es-ES" sz="4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8858312" cy="1928826"/>
          </a:xfrm>
        </p:spPr>
        <p:txBody>
          <a:bodyPr>
            <a:normAutofit fontScale="90000"/>
          </a:bodyPr>
          <a:lstStyle/>
          <a:p>
            <a:r>
              <a:rPr lang="es-ES" sz="4900" b="1" i="1" u="sng" dirty="0" smtClean="0">
                <a:latin typeface="Calibri"/>
                <a:ea typeface="Calibri"/>
                <a:cs typeface="Times New Roman"/>
              </a:rPr>
              <a:t/>
            </a:r>
            <a:br>
              <a:rPr lang="es-ES" sz="4900" b="1" i="1" u="sng" dirty="0" smtClean="0">
                <a:latin typeface="Calibri"/>
                <a:ea typeface="Calibri"/>
                <a:cs typeface="Times New Roman"/>
              </a:rPr>
            </a:br>
            <a:r>
              <a:rPr lang="es-ES" sz="4900" b="1" i="1" u="sng" dirty="0" smtClean="0">
                <a:latin typeface="Calibri"/>
                <a:ea typeface="Calibri"/>
                <a:cs typeface="Times New Roman"/>
              </a:rPr>
              <a:t/>
            </a:r>
            <a:br>
              <a:rPr lang="es-ES" sz="4900" b="1" i="1" u="sng" dirty="0" smtClean="0">
                <a:latin typeface="Calibri"/>
                <a:ea typeface="Calibri"/>
                <a:cs typeface="Times New Roman"/>
              </a:rPr>
            </a:br>
            <a:r>
              <a:rPr lang="es-ES" sz="4900" b="1" i="1" u="sng" dirty="0" smtClean="0">
                <a:latin typeface="Calibri"/>
                <a:ea typeface="Calibri"/>
                <a:cs typeface="Times New Roman"/>
              </a:rPr>
              <a:t/>
            </a:r>
            <a:br>
              <a:rPr lang="es-ES" sz="4900" b="1" i="1" u="sng" dirty="0" smtClean="0">
                <a:latin typeface="Calibri"/>
                <a:ea typeface="Calibri"/>
                <a:cs typeface="Times New Roman"/>
              </a:rPr>
            </a:br>
            <a:r>
              <a:rPr lang="es-ES" sz="4900" b="1" i="1" u="sng" dirty="0" smtClean="0">
                <a:latin typeface="Calibri"/>
                <a:ea typeface="Calibri"/>
                <a:cs typeface="Times New Roman"/>
              </a:rPr>
              <a:t/>
            </a:r>
            <a:br>
              <a:rPr lang="es-ES" sz="4900" b="1" i="1" u="sng" dirty="0" smtClean="0">
                <a:latin typeface="Calibri"/>
                <a:ea typeface="Calibri"/>
                <a:cs typeface="Times New Roman"/>
              </a:rPr>
            </a:br>
            <a:r>
              <a:rPr lang="es-ES" sz="4900" b="1" i="1" u="sng" dirty="0" smtClean="0">
                <a:latin typeface="Calibri"/>
                <a:ea typeface="Calibri"/>
                <a:cs typeface="Times New Roman"/>
              </a:rPr>
              <a:t/>
            </a:r>
            <a:br>
              <a:rPr lang="es-ES" sz="4900" b="1" i="1" u="sng" dirty="0" smtClean="0">
                <a:latin typeface="Calibri"/>
                <a:ea typeface="Calibri"/>
                <a:cs typeface="Times New Roman"/>
              </a:rPr>
            </a:br>
            <a:r>
              <a:rPr lang="es-ES" sz="4900" b="1" i="1" u="sng" dirty="0" smtClean="0">
                <a:latin typeface="Calibri"/>
                <a:ea typeface="Calibri"/>
                <a:cs typeface="Times New Roman"/>
              </a:rPr>
              <a:t/>
            </a:r>
            <a:br>
              <a:rPr lang="es-ES" sz="4900" b="1" i="1" u="sng" dirty="0" smtClean="0">
                <a:latin typeface="Calibri"/>
                <a:ea typeface="Calibri"/>
                <a:cs typeface="Times New Roman"/>
              </a:rPr>
            </a:br>
            <a:r>
              <a:rPr lang="es-ES" sz="4900" b="1" i="1" u="sng" dirty="0" smtClean="0">
                <a:latin typeface="Calibri"/>
                <a:ea typeface="Calibri"/>
                <a:cs typeface="Times New Roman"/>
              </a:rPr>
              <a:t/>
            </a:r>
            <a:br>
              <a:rPr lang="es-ES" sz="4900" b="1" i="1" u="sng" dirty="0" smtClean="0">
                <a:latin typeface="Calibri"/>
                <a:ea typeface="Calibri"/>
                <a:cs typeface="Times New Roman"/>
              </a:rPr>
            </a:br>
            <a:r>
              <a:rPr lang="es-ES" sz="49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OBRAS, SERVICIOS Y MEDIO AMBIENTE  I  (02 Y 07)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142844" y="2500306"/>
            <a:ext cx="9001156" cy="4357694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CUNETA DE LA CURTIA-PEÑARREI ..................................... 	 12.000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CUNETA SAN MARTIN DE LASPRA ..................................... 	 18.000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CUNETA PIPE ............................................................. 	   7.000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CUNETAS EN LAS BARZANAS ..........................................   	 15.000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CAMINO HORMIGON PEÑAREY .....................................        9.750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INSTALACION ELECTRICA PUESTOS HELADOS SALINAS ........     20.175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FUENTES CAÑO Y CON LAVAPIES (15 UD).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Paseo </a:t>
            </a:r>
            <a:r>
              <a:rPr lang="es-E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cantabrico</a:t>
            </a:r>
            <a: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, SAN JUAN DE NIEVA, SANTA MARIA DEL MAR, BAYAS,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PARQUES Y PARQUE DE PERROS .. 				 14.000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REMOLQUE TRASERO TRACTOR MUNICPAL ..................            5.000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214282" y="2500306"/>
            <a:ext cx="8786906" cy="4143404"/>
          </a:xfrm>
        </p:spPr>
        <p:txBody>
          <a:bodyPr>
            <a:normAutofit fontScale="47500" lnSpcReduction="20000"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  <a:buClr>
                <a:srgbClr val="D16349"/>
              </a:buClr>
            </a:pPr>
            <a:r>
              <a:rPr lang="es-ES" sz="2900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ASFALTAR CAMINO PEÑARREI ....................................... 		 22.000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  <a:buClr>
                <a:srgbClr val="D16349"/>
              </a:buClr>
            </a:pPr>
            <a:r>
              <a:rPr lang="es-ES" sz="2900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ASFALTAR CAMINO LA TORRE .................................			 17.000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  <a:buClr>
                <a:srgbClr val="D16349"/>
              </a:buClr>
            </a:pPr>
            <a:r>
              <a:rPr lang="es-ES" sz="2900" dirty="0" smtClean="0">
                <a:solidFill>
                  <a:prstClr val="black"/>
                </a:solidFill>
                <a:latin typeface="Calibri" pitchFamily="34" charset="0"/>
                <a:ea typeface="Calibri"/>
                <a:cs typeface="Calibri" pitchFamily="34" charset="0"/>
              </a:rPr>
              <a:t>ASFALTAR CAMINO EN SANTIAGO DEL MONTE ....................	 	 23.875</a:t>
            </a:r>
            <a:endParaRPr lang="es-ES" sz="29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Clr>
                <a:srgbClr val="D16349"/>
              </a:buClr>
            </a:pPr>
            <a:r>
              <a:rPr lang="es-ES" sz="29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TIROLINA PARA NIÑOS MAYORES, PARQUE LOS Cotorros/as ...........	 21.000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  <a:buClr>
                <a:srgbClr val="D16349"/>
              </a:buClr>
            </a:pPr>
            <a:r>
              <a:rPr lang="es-ES" sz="29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Reparación aceras calle rey </a:t>
            </a:r>
            <a:r>
              <a:rPr lang="es-ES" sz="29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pelayo</a:t>
            </a:r>
            <a:r>
              <a:rPr lang="es-ES" sz="29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...................          		  6.200</a:t>
            </a:r>
            <a:endParaRPr lang="es-ES" sz="29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ES" sz="29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Implantación recogida orgánica en coto </a:t>
            </a:r>
            <a:r>
              <a:rPr lang="es-ES" sz="29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carcedo</a:t>
            </a:r>
            <a:r>
              <a:rPr lang="es-ES" sz="29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................. 	20.000</a:t>
            </a:r>
          </a:p>
          <a:p>
            <a:pPr algn="just"/>
            <a:r>
              <a:rPr lang="es-ES" sz="29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liquidación obras aglomerado 2016 .........................		  8.113</a:t>
            </a:r>
          </a:p>
          <a:p>
            <a:pPr algn="just"/>
            <a:r>
              <a:rPr lang="es-ES" sz="29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Adquisicion</a:t>
            </a:r>
            <a:r>
              <a:rPr lang="es-ES" sz="29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aparatos para parque perros ..................		  6.000</a:t>
            </a:r>
          </a:p>
          <a:p>
            <a:pPr algn="just"/>
            <a:r>
              <a:rPr lang="es-ES" sz="29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Cierres parques de perros .................................................. 	10.000</a:t>
            </a:r>
          </a:p>
          <a:p>
            <a:endParaRPr lang="es-ES" sz="1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endParaRPr lang="es-ES" sz="1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214282" y="0"/>
            <a:ext cx="8715436" cy="2357430"/>
          </a:xfrm>
        </p:spPr>
        <p:txBody>
          <a:bodyPr>
            <a:normAutofit fontScale="90000"/>
          </a:bodyPr>
          <a:lstStyle/>
          <a:p>
            <a:r>
              <a:rPr lang="es-E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es-E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es-E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es-E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es-E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es-E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es-E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sz="49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OBRAS, SERVICIOS Y MEDIO AMBIENTE  II  (02 Y 07)</a:t>
            </a:r>
            <a:r>
              <a:rPr lang="es-ES" dirty="0" smtClean="0">
                <a:latin typeface="Calibri"/>
                <a:ea typeface="Calibri"/>
                <a:cs typeface="Times New Roman"/>
              </a:rPr>
              <a:t/>
            </a:r>
            <a:br>
              <a:rPr lang="es-ES" dirty="0" smtClean="0">
                <a:latin typeface="Calibri"/>
                <a:ea typeface="Calibri"/>
                <a:cs typeface="Times New Roman"/>
              </a:rPr>
            </a:b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214282" y="5929330"/>
            <a:ext cx="8929718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4889500" algn="l"/>
              </a:tabLst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TOTAL---------------------------------------- 	     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 </a:t>
            </a:r>
            <a:r>
              <a:rPr lang="es-ES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280.613  €</a:t>
            </a:r>
            <a:endParaRPr lang="es-ES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214282" y="2857496"/>
            <a:ext cx="8715436" cy="3214710"/>
          </a:xfrm>
        </p:spPr>
        <p:txBody>
          <a:bodyPr/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es-E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es-ES" dirty="0" smtClean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Times New Roman"/>
              </a:rPr>
              <a:t>TRANSFORMADOR PARA FIESTAS. P.BLANCAS ...........................  20.000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es-E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Times New Roman"/>
              </a:rPr>
              <a:t>TOTAL------------------- 				</a:t>
            </a:r>
            <a:r>
              <a:rPr lang="es-E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Times New Roman"/>
              </a:rPr>
              <a:t>20.000 €</a:t>
            </a:r>
            <a:endParaRPr lang="es-E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Calibri"/>
              <a:cs typeface="Times New Roman"/>
            </a:endParaRPr>
          </a:p>
          <a:p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4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FESTEJOS (03)</a:t>
            </a:r>
            <a:r>
              <a:rPr lang="es-ES" dirty="0" smtClean="0">
                <a:latin typeface="Calibri"/>
                <a:ea typeface="Calibri"/>
                <a:cs typeface="Times New Roman"/>
              </a:rPr>
              <a:t/>
            </a:r>
            <a:br>
              <a:rPr lang="es-ES" dirty="0" smtClean="0">
                <a:latin typeface="Calibri"/>
                <a:ea typeface="Calibri"/>
                <a:cs typeface="Times New Roman"/>
              </a:rPr>
            </a:b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84976" cy="1944216"/>
          </a:xfrm>
        </p:spPr>
        <p:txBody>
          <a:bodyPr>
            <a:normAutofit/>
          </a:bodyPr>
          <a:lstStyle/>
          <a:p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Capítulo 3:</a:t>
            </a:r>
            <a:b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 tasas y otros ingresos</a:t>
            </a:r>
            <a:endParaRPr lang="es-E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1 Subtítulo"/>
          <p:cNvSpPr txBox="1">
            <a:spLocks/>
          </p:cNvSpPr>
          <p:nvPr/>
        </p:nvSpPr>
        <p:spPr>
          <a:xfrm>
            <a:off x="107504" y="2643182"/>
            <a:ext cx="9036496" cy="394233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grava </a:t>
            </a:r>
            <a:r>
              <a:rPr lang="es-E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la prestación de un servicio </a:t>
            </a:r>
            <a:endParaRPr lang="es-ES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que </a:t>
            </a:r>
            <a:r>
              <a:rPr lang="es-E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beneficia directamente </a:t>
            </a:r>
            <a: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al interesado: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vados</a:t>
            </a:r>
            <a:r>
              <a:rPr lang="es-E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, </a:t>
            </a:r>
            <a:endParaRPr lang="es-ES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l">
              <a:spcAft>
                <a:spcPts val="1000"/>
              </a:spcAft>
            </a:pPr>
            <a: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ocupación </a:t>
            </a:r>
            <a:r>
              <a:rPr lang="es-E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subsuelo</a:t>
            </a:r>
            <a: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,</a:t>
            </a:r>
          </a:p>
          <a:p>
            <a:pPr algn="l">
              <a:spcAft>
                <a:spcPts val="1000"/>
              </a:spcAft>
            </a:pPr>
            <a: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marquesinas</a:t>
            </a:r>
            <a:endParaRPr lang="es-E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07504" y="5118566"/>
            <a:ext cx="8496944" cy="1353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Por este capítulo ingresamos: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4.118.900,00 euros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365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214282" y="2819400"/>
            <a:ext cx="8929718" cy="4038600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es-ES" sz="2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SENDA COTO CARCEDO. EXPROPIACIONES .............   44.000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RECUPERACION CAMPING NAVECES ......................  10.000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PLOTER IMPRESIÓN MAPAS. OFIC. TÉCNICA ...........     5.100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EJECUCIÓN SUBSIDIARIA CHALÉ SALINAS ..............  135.000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TOTAL---------------------------------------  194.100</a:t>
            </a:r>
          </a:p>
          <a:p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4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URBANISMO (04)</a:t>
            </a:r>
            <a:r>
              <a:rPr lang="es-ES" dirty="0" smtClean="0">
                <a:latin typeface="Calibri"/>
                <a:ea typeface="Calibri"/>
                <a:cs typeface="Times New Roman"/>
              </a:rPr>
              <a:t/>
            </a:r>
            <a:br>
              <a:rPr lang="es-ES" dirty="0" smtClean="0">
                <a:latin typeface="Calibri"/>
                <a:ea typeface="Calibri"/>
                <a:cs typeface="Times New Roman"/>
              </a:rPr>
            </a:b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214282" y="2643182"/>
            <a:ext cx="8715436" cy="4000528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Times New Roman"/>
              </a:rPr>
              <a:t>MOBILIARIO ........................................................  10.000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Times New Roman"/>
              </a:rPr>
              <a:t>ADQUISICION DE MAQUI., INSTA. UTILLAJE ...............    5.000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Times New Roman"/>
              </a:rPr>
              <a:t>EQUIPAMIENTO INFORMÁTICO ................................   25.288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Times New Roman"/>
              </a:rPr>
              <a:t>APLICACIONES INFORMATICAS ................................  15.617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TOTAL---------------------------  55.905</a:t>
            </a:r>
          </a:p>
          <a:p>
            <a:pPr algn="l"/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4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HACIENDA Y PATRIMONIO (05)</a:t>
            </a:r>
            <a:r>
              <a:rPr lang="es-ES" dirty="0" smtClean="0">
                <a:latin typeface="Calibri"/>
                <a:ea typeface="Calibri"/>
                <a:cs typeface="Times New Roman"/>
              </a:rPr>
              <a:t/>
            </a:r>
            <a:br>
              <a:rPr lang="es-ES" dirty="0" smtClean="0">
                <a:latin typeface="Calibri"/>
                <a:ea typeface="Calibri"/>
                <a:cs typeface="Times New Roman"/>
              </a:rPr>
            </a:b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214282" y="2643182"/>
            <a:ext cx="8715436" cy="4071966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es-ES" sz="1800" spc="0" dirty="0" smtClean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1800" spc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Times New Roman"/>
              </a:rPr>
              <a:t>BIBLIOTECA DE SALINAS  …………………………………………………………………  255.050</a:t>
            </a:r>
            <a:endParaRPr lang="es-ES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1800" spc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Times New Roman"/>
              </a:rPr>
              <a:t>MOBILIARIO BIBLIOTECA DE SALINAS ……………………………………………..   40.000</a:t>
            </a:r>
            <a:endParaRPr lang="es-ES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s-E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Times New Roman"/>
              </a:rPr>
              <a:t>TOTAL-----------------      295.050</a:t>
            </a:r>
          </a:p>
          <a:p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4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EDUCACIÓN (06)</a:t>
            </a:r>
            <a:r>
              <a:rPr lang="es-ES" dirty="0" smtClean="0">
                <a:latin typeface="Calibri"/>
                <a:ea typeface="Calibri"/>
                <a:cs typeface="Times New Roman"/>
              </a:rPr>
              <a:t/>
            </a:r>
            <a:br>
              <a:rPr lang="es-ES" dirty="0" smtClean="0">
                <a:latin typeface="Calibri"/>
                <a:ea typeface="Calibri"/>
                <a:cs typeface="Times New Roman"/>
              </a:rPr>
            </a:b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42844" y="2786058"/>
            <a:ext cx="8786874" cy="3857652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Maquinaria, instalaciones y utillaje ……… 1.500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MOBILIARIO Y ENSERES ................................ 2.500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MATERIAL INFORMÁTICO ..............................  1.000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ELIMINACION BARRERAS ..............................  2.000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s-ES" sz="4400" dirty="0" smtClean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TOTAL-----------   7.000€</a:t>
            </a:r>
          </a:p>
          <a:p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4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BIENESTAR SOCIAL (08)</a:t>
            </a:r>
            <a:r>
              <a:rPr lang="es-ES" dirty="0" smtClean="0">
                <a:latin typeface="Calibri"/>
                <a:ea typeface="Calibri"/>
                <a:cs typeface="Times New Roman"/>
              </a:rPr>
              <a:t/>
            </a:r>
            <a:br>
              <a:rPr lang="es-ES" dirty="0" smtClean="0">
                <a:latin typeface="Calibri"/>
                <a:ea typeface="Calibri"/>
                <a:cs typeface="Times New Roman"/>
              </a:rPr>
            </a:b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214282" y="2643182"/>
            <a:ext cx="8715436" cy="4214818"/>
          </a:xfrm>
        </p:spPr>
        <p:txBody>
          <a:bodyPr>
            <a:normAutofit fontScale="62500" lnSpcReduction="2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Señalización vertical -------------- --------------------- ------------------ 15.000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Señalización SEMAFÓRICA --------------------------------------------------- 15.000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Maquinaria y utillaje Policía Local--------------     		  4.150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SEÑALIZACION PASOS PEATONES -----------------------------------------------  8.000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SEPARADORES CARRILES BICI --------------------------------------------------- 18.347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5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TOTAL-------------------------------     60.497€</a:t>
            </a:r>
          </a:p>
          <a:p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4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INTERIOR (10)</a:t>
            </a:r>
            <a:r>
              <a:rPr lang="es-ES" dirty="0" smtClean="0">
                <a:latin typeface="Calibri"/>
                <a:ea typeface="Calibri"/>
                <a:cs typeface="Times New Roman"/>
              </a:rPr>
              <a:t/>
            </a:r>
            <a:br>
              <a:rPr lang="es-ES" dirty="0" smtClean="0">
                <a:latin typeface="Calibri"/>
                <a:ea typeface="Calibri"/>
                <a:cs typeface="Times New Roman"/>
              </a:rPr>
            </a:b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214282" y="2643182"/>
            <a:ext cx="8715436" cy="3895756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CIERRE PISTA POLIDEP. RAÍCES NUEVO --------------------- 134.631 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INSTALACIÓN ALUMBRADO POLIDEP. COTO CARCEDO ----   14.410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TOTAL--------------    149.041€</a:t>
            </a:r>
          </a:p>
          <a:p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4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DEPORTES (11)</a:t>
            </a:r>
            <a:r>
              <a:rPr lang="es-ES" dirty="0" smtClean="0">
                <a:latin typeface="Calibri"/>
                <a:ea typeface="Calibri"/>
                <a:cs typeface="Times New Roman"/>
              </a:rPr>
              <a:t/>
            </a:r>
            <a:br>
              <a:rPr lang="es-ES" dirty="0" smtClean="0">
                <a:latin typeface="Calibri"/>
                <a:ea typeface="Calibri"/>
                <a:cs typeface="Times New Roman"/>
              </a:rPr>
            </a:b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42844" y="2428868"/>
            <a:ext cx="9001188" cy="4181508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es-E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es-E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Mobiliario ---------------------------------------	 500€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EQUIP. INFORMÁTICOS ---------------------------     500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Maquinaria, instalaciones y utillaje ---  1.000€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TOTAL----------------  2.000€</a:t>
            </a:r>
          </a:p>
          <a:p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4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IGUALDAD(12)</a:t>
            </a:r>
            <a:r>
              <a:rPr lang="es-ES" dirty="0" smtClean="0">
                <a:latin typeface="Calibri"/>
                <a:ea typeface="Calibri"/>
                <a:cs typeface="Times New Roman"/>
              </a:rPr>
              <a:t/>
            </a:r>
            <a:br>
              <a:rPr lang="es-ES" dirty="0" smtClean="0">
                <a:latin typeface="Calibri"/>
                <a:ea typeface="Calibri"/>
                <a:cs typeface="Times New Roman"/>
              </a:rPr>
            </a:b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s-ES" sz="4200" b="1" i="1" u="sng" dirty="0" smtClean="0">
                <a:solidFill>
                  <a:srgbClr val="D16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es-ES" sz="4200" b="1" i="1" u="sng" dirty="0" smtClean="0">
                <a:solidFill>
                  <a:srgbClr val="D16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sz="4200" b="1" i="1" u="sng" dirty="0" smtClean="0">
                <a:solidFill>
                  <a:srgbClr val="D16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es-ES" sz="4200" b="1" i="1" u="sng" dirty="0" smtClean="0">
                <a:solidFill>
                  <a:srgbClr val="D16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sz="4200" b="1" i="1" u="sng" dirty="0" smtClean="0">
                <a:solidFill>
                  <a:srgbClr val="D16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es-ES" sz="4200" b="1" i="1" u="sng" dirty="0" smtClean="0">
                <a:solidFill>
                  <a:srgbClr val="D16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sz="4200" b="1" i="1" u="sng" dirty="0" smtClean="0">
                <a:solidFill>
                  <a:srgbClr val="D16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es-ES" sz="4200" b="1" i="1" u="sng" dirty="0" smtClean="0">
                <a:solidFill>
                  <a:srgbClr val="D16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sz="4200" b="1" i="1" u="sng" dirty="0" smtClean="0">
                <a:solidFill>
                  <a:srgbClr val="D16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es-ES" sz="4200" b="1" i="1" u="sng" dirty="0" smtClean="0">
                <a:solidFill>
                  <a:srgbClr val="D16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sz="4200" b="1" i="1" u="sng" dirty="0" smtClean="0">
                <a:solidFill>
                  <a:srgbClr val="D16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es-ES" sz="4200" b="1" i="1" u="sng" dirty="0" smtClean="0">
                <a:solidFill>
                  <a:srgbClr val="D16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sz="4200" b="1" i="1" u="sng" dirty="0" smtClean="0">
                <a:solidFill>
                  <a:srgbClr val="D16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es-ES" sz="4200" b="1" i="1" u="sng" dirty="0" smtClean="0">
                <a:solidFill>
                  <a:srgbClr val="D16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sz="4200" b="1" i="1" u="sng" dirty="0" smtClean="0">
                <a:solidFill>
                  <a:srgbClr val="D16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es-ES" sz="4200" b="1" i="1" u="sng" dirty="0" smtClean="0">
                <a:solidFill>
                  <a:srgbClr val="D16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r>
              <a:rPr lang="es-ES" sz="4200" b="1" i="1" u="sng" dirty="0" smtClean="0">
                <a:solidFill>
                  <a:srgbClr val="D16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PARTICIPACIÓN CIUDADANA(14)</a:t>
            </a:r>
            <a:r>
              <a:rPr lang="es-ES" sz="4200" dirty="0" smtClean="0">
                <a:solidFill>
                  <a:srgbClr val="D16349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es-ES" sz="4200" dirty="0" smtClean="0">
                <a:solidFill>
                  <a:srgbClr val="D16349"/>
                </a:solidFill>
                <a:latin typeface="Calibri"/>
                <a:ea typeface="Calibri"/>
                <a:cs typeface="Times New Roman"/>
              </a:rPr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s-ES" sz="1800" b="1" dirty="0" smtClean="0">
              <a:latin typeface="Calibri" pitchFamily="34" charset="0"/>
              <a:cs typeface="Calibri" pitchFamily="34" charset="0"/>
            </a:endParaRPr>
          </a:p>
          <a:p>
            <a:endParaRPr lang="es-ES" sz="1800" b="1" dirty="0" smtClean="0">
              <a:latin typeface="Calibri" pitchFamily="34" charset="0"/>
              <a:cs typeface="Calibri" pitchFamily="34" charset="0"/>
            </a:endParaRPr>
          </a:p>
          <a:p>
            <a:endParaRPr lang="es-ES" sz="1800" b="1" dirty="0" smtClean="0">
              <a:latin typeface="Calibri" pitchFamily="34" charset="0"/>
              <a:cs typeface="Calibri" pitchFamily="34" charset="0"/>
            </a:endParaRPr>
          </a:p>
          <a:p>
            <a:endParaRPr lang="es-ES" sz="18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s-ES" sz="1800" b="1" dirty="0" smtClean="0">
                <a:latin typeface="Calibri" pitchFamily="34" charset="0"/>
                <a:cs typeface="Calibri" pitchFamily="34" charset="0"/>
              </a:rPr>
              <a:t>CONSTRUCCION CENTRO SOCIAL A. VECINOS EL FORCON …………………………   80.000</a:t>
            </a:r>
          </a:p>
          <a:p>
            <a:endParaRPr lang="es-ES" sz="1800" b="1" dirty="0" smtClean="0">
              <a:latin typeface="Calibri" pitchFamily="34" charset="0"/>
              <a:cs typeface="Calibri" pitchFamily="34" charset="0"/>
            </a:endParaRPr>
          </a:p>
          <a:p>
            <a:endParaRPr lang="es-ES" sz="18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s-ES" sz="2400" b="1" dirty="0" smtClean="0">
                <a:latin typeface="Calibri" pitchFamily="34" charset="0"/>
                <a:cs typeface="Calibri" pitchFamily="34" charset="0"/>
              </a:rPr>
              <a:t>TOTAL …………………………………………………………………….. 80.000 </a:t>
            </a:r>
            <a:endParaRPr lang="es-ES" sz="24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285720" y="2714620"/>
            <a:ext cx="8572560" cy="3752880"/>
          </a:xfrm>
        </p:spPr>
        <p:txBody>
          <a:bodyPr/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es-E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Castillo </a:t>
            </a:r>
            <a:r>
              <a:rPr lang="es-E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gauzon</a:t>
            </a:r>
            <a:r>
              <a:rPr lang="es-E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…………………………… 80.000 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Dinamizacion</a:t>
            </a:r>
            <a:r>
              <a:rPr lang="es-E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turística ………………   7.000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TOTAL-------------    87.000€</a:t>
            </a:r>
          </a:p>
          <a:p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TURISMO (15)</a:t>
            </a:r>
            <a:r>
              <a:rPr lang="es-ES" dirty="0" smtClean="0">
                <a:latin typeface="Calibri"/>
                <a:ea typeface="Calibri"/>
                <a:cs typeface="Times New Roman"/>
              </a:rPr>
              <a:t/>
            </a:r>
            <a:br>
              <a:rPr lang="es-ES" dirty="0" smtClean="0">
                <a:latin typeface="Calibri"/>
                <a:ea typeface="Calibri"/>
                <a:cs typeface="Times New Roman"/>
              </a:rPr>
            </a:b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857224" y="3571876"/>
            <a:ext cx="7358114" cy="1752600"/>
          </a:xfrm>
        </p:spPr>
        <p:txBody>
          <a:bodyPr>
            <a:normAutofit fontScale="62500" lnSpcReduction="20000"/>
          </a:bodyPr>
          <a:lstStyle/>
          <a:p>
            <a:endParaRPr lang="es-ES" sz="6600" dirty="0" smtClean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r>
              <a:rPr lang="es-ES" sz="106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1.231.206 €</a:t>
            </a:r>
            <a:endParaRPr lang="es-ES" sz="10600" dirty="0">
              <a:solidFill>
                <a:schemeClr val="tx1"/>
              </a:solidFill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TOTAL GASTO INVERSIÓN EN PRESUPUESTO</a:t>
            </a:r>
            <a:endParaRPr lang="es-E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179512" y="2636912"/>
            <a:ext cx="8712968" cy="2520280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Engloban dos conceptos de ingresos.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1.- </a:t>
            </a:r>
            <a:r>
              <a:rPr lang="es-ES" u="sng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participación</a:t>
            </a:r>
            <a:r>
              <a:rPr lang="es-ES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de los ayuntamientos en los </a:t>
            </a:r>
            <a:r>
              <a:rPr lang="es-ES" u="sng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tributos</a:t>
            </a:r>
            <a:r>
              <a:rPr lang="es-ES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que los </a:t>
            </a:r>
            <a:r>
              <a:rPr lang="es-ES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	ciudadanos abonamos </a:t>
            </a:r>
            <a:r>
              <a:rPr lang="es-ES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a la </a:t>
            </a:r>
            <a:r>
              <a:rPr lang="es-ES" u="sng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Hacienda</a:t>
            </a:r>
            <a:r>
              <a:rPr lang="es-ES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(IRPF, IVA,…). </a:t>
            </a:r>
            <a:endParaRPr lang="es-ES" dirty="0" smtClean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	</a:t>
            </a:r>
            <a:r>
              <a:rPr lang="es-ES" i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Es </a:t>
            </a:r>
            <a:r>
              <a:rPr lang="es-ES" i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el </a:t>
            </a:r>
            <a:r>
              <a:rPr lang="es-ES" i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concepto </a:t>
            </a:r>
            <a:r>
              <a:rPr lang="es-ES" i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más importante de </a:t>
            </a:r>
            <a:r>
              <a:rPr lang="es-ES" i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este </a:t>
            </a:r>
            <a:r>
              <a:rPr lang="es-ES" i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capítulo</a:t>
            </a:r>
            <a:r>
              <a:rPr lang="es-ES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.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2.- las </a:t>
            </a:r>
            <a:r>
              <a:rPr lang="es-ES" u="sng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subvenciones</a:t>
            </a:r>
            <a:r>
              <a:rPr lang="es-ES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que </a:t>
            </a:r>
            <a:r>
              <a:rPr lang="es-ES" u="sng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nos conceden</a:t>
            </a:r>
            <a:r>
              <a:rPr lang="es-ES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otras administraciones </a:t>
            </a:r>
            <a:r>
              <a:rPr lang="es-ES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	para </a:t>
            </a:r>
            <a:r>
              <a:rPr lang="es-ES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financiar </a:t>
            </a:r>
            <a:r>
              <a:rPr lang="es-ES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una actividad </a:t>
            </a:r>
            <a:r>
              <a:rPr lang="es-ES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determinada, mantenimiento </a:t>
            </a:r>
            <a:r>
              <a:rPr lang="es-ES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	residencia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84976" cy="1944216"/>
          </a:xfrm>
        </p:spPr>
        <p:txBody>
          <a:bodyPr>
            <a:noAutofit/>
          </a:bodyPr>
          <a:lstStyle/>
          <a:p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Capítulo 4: </a:t>
            </a:r>
            <a:b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Transferencias corrientes</a:t>
            </a:r>
            <a:endParaRPr lang="es-E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1520" y="5026491"/>
            <a:ext cx="8496944" cy="1353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Por este capítulo ingresamos: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6.989.073,48 euros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872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6381" y="188640"/>
            <a:ext cx="898835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Ayuntamiento Castrillón</a:t>
            </a:r>
          </a:p>
          <a:p>
            <a:pPr algn="ctr"/>
            <a:r>
              <a:rPr lang="es-E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LAS CUENTAS CLARAS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5" y="4797152"/>
            <a:ext cx="2555776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5" y="4797152"/>
            <a:ext cx="3600399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049" y="1942966"/>
            <a:ext cx="4251654" cy="285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42965"/>
            <a:ext cx="2911037" cy="28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66" name="Picture 2" descr="https://upload.wikimedia.org/wikipedia/commons/thumb/c/c0/Escudo_de_Castrill%C3%B3n_%28contorno_franc%C3%A9s%29.svg/220px-Escudo_de_Castrill%C3%B3n_%28contorno_franc%C3%A9s%29.svg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2000240"/>
            <a:ext cx="1522508" cy="2657468"/>
          </a:xfrm>
          <a:prstGeom prst="rect">
            <a:avLst/>
          </a:prstGeom>
          <a:noFill/>
        </p:spPr>
      </p:pic>
      <p:sp>
        <p:nvSpPr>
          <p:cNvPr id="62468" name="AutoShape 4" descr="Resultado de imagen de mina de arna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2470" name="AutoShape 6" descr="Resultado de imagen de mina de arna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2472" name="Picture 8" descr="Resultado de imagen de mina de arna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5000636"/>
            <a:ext cx="2190732" cy="1459028"/>
          </a:xfrm>
          <a:prstGeom prst="rect">
            <a:avLst/>
          </a:prstGeom>
          <a:noFill/>
        </p:spPr>
      </p:pic>
      <p:pic>
        <p:nvPicPr>
          <p:cNvPr id="13" name="Picture 8" descr="Resultado de imagen de mina de arna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214346" y="4684640"/>
            <a:ext cx="3263302" cy="2173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7511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dinero encadena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2357430"/>
            <a:ext cx="9786974" cy="4209051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928662" y="285728"/>
            <a:ext cx="74295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dirty="0" smtClean="0"/>
              <a:t>REMANENTE</a:t>
            </a:r>
            <a:endParaRPr lang="es-ES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52710" y="714356"/>
            <a:ext cx="83770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REMANENTE LIQUIDO DE TESORERIA</a:t>
            </a:r>
          </a:p>
          <a:p>
            <a:endParaRPr lang="es-ES" sz="2400" dirty="0" smtClean="0"/>
          </a:p>
          <a:p>
            <a:pPr algn="r"/>
            <a:r>
              <a:rPr lang="es-ES" sz="2800" dirty="0" smtClean="0">
                <a:latin typeface="Arial Rounded MT Bold" pitchFamily="34" charset="0"/>
              </a:rPr>
              <a:t>7.236.092,82 €</a:t>
            </a:r>
          </a:p>
          <a:p>
            <a:pPr algn="ctr"/>
            <a:endParaRPr lang="es-ES" sz="2400" dirty="0" smtClean="0"/>
          </a:p>
          <a:p>
            <a:r>
              <a:rPr lang="es-ES" sz="2400" dirty="0" smtClean="0"/>
              <a:t>REMANENTE DEL P.M.A.D.</a:t>
            </a:r>
          </a:p>
          <a:p>
            <a:pPr algn="ctr"/>
            <a:endParaRPr lang="es-ES" sz="2400" dirty="0" smtClean="0"/>
          </a:p>
          <a:p>
            <a:pPr algn="r"/>
            <a:r>
              <a:rPr lang="es-ES" sz="2800" dirty="0" smtClean="0">
                <a:latin typeface="Arial Rounded MT Bold" pitchFamily="34" charset="0"/>
              </a:rPr>
              <a:t>674.998,79 €</a:t>
            </a:r>
          </a:p>
          <a:p>
            <a:pPr algn="ctr"/>
            <a:endParaRPr lang="es-ES" sz="2400" dirty="0" smtClean="0"/>
          </a:p>
          <a:p>
            <a:r>
              <a:rPr lang="es-ES" sz="2400" dirty="0" smtClean="0"/>
              <a:t>REMANENTE DEL P.M.A.C.</a:t>
            </a:r>
          </a:p>
          <a:p>
            <a:pPr algn="ctr"/>
            <a:endParaRPr lang="es-ES" sz="2400" dirty="0" smtClean="0"/>
          </a:p>
          <a:p>
            <a:pPr algn="r"/>
            <a:r>
              <a:rPr lang="es-ES" sz="2400" b="1" dirty="0" smtClean="0">
                <a:latin typeface="Arial Rounded MT Bold" pitchFamily="34" charset="0"/>
              </a:rPr>
              <a:t>527.782,79 €</a:t>
            </a:r>
          </a:p>
          <a:p>
            <a:pPr algn="ctr"/>
            <a:endParaRPr lang="es-ES" sz="2400" dirty="0" smtClean="0"/>
          </a:p>
          <a:p>
            <a:r>
              <a:rPr lang="es-ES" sz="2400" dirty="0" smtClean="0"/>
              <a:t>TOTAL</a:t>
            </a:r>
          </a:p>
          <a:p>
            <a:pPr algn="r"/>
            <a:r>
              <a:rPr lang="es-ES" sz="4000" dirty="0" smtClean="0">
                <a:latin typeface="Arial Rounded MT Bold" pitchFamily="34" charset="0"/>
              </a:rPr>
              <a:t>8.438.874,4</a:t>
            </a:r>
            <a:r>
              <a:rPr lang="es-ES" sz="2400" dirty="0" smtClean="0">
                <a:latin typeface="Arial Rounded MT Bold" pitchFamily="34" charset="0"/>
              </a:rPr>
              <a:t>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AutoShape 2" descr="Imágenes integradas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6804" name="AutoShape 4" descr="Imágenes integradas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6806" name="AutoShape 6" descr="Imágenes integradas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6808" name="AutoShape 8" descr="Mostrando 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" name="5 Imagen"/>
          <p:cNvPicPr/>
          <p:nvPr/>
        </p:nvPicPr>
        <p:blipFill>
          <a:blip r:embed="rId2"/>
          <a:srcRect l="846" t="11201" r="23481" b="12485"/>
          <a:stretch>
            <a:fillRect/>
          </a:stretch>
        </p:blipFill>
        <p:spPr bwMode="auto">
          <a:xfrm>
            <a:off x="1571604" y="1357298"/>
            <a:ext cx="6215106" cy="32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1428728" y="785794"/>
            <a:ext cx="6279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/>
              <a:t>DEPOSITO DE AGUA DE BAYAS</a:t>
            </a:r>
            <a:endParaRPr lang="es-ES" sz="3200" dirty="0"/>
          </a:p>
        </p:txBody>
      </p:sp>
      <p:sp>
        <p:nvSpPr>
          <p:cNvPr id="9" name="8 CuadroTexto"/>
          <p:cNvSpPr txBox="1"/>
          <p:nvPr/>
        </p:nvSpPr>
        <p:spPr>
          <a:xfrm>
            <a:off x="1142976" y="5143512"/>
            <a:ext cx="72587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 smtClean="0"/>
              <a:t>HAY PREVISTA UNA INVERSIÓN CON CARGO A</a:t>
            </a:r>
          </a:p>
          <a:p>
            <a:pPr algn="ctr"/>
            <a:r>
              <a:rPr lang="es-ES" sz="2400" dirty="0" smtClean="0"/>
              <a:t> LAS INVERSIONES DE AQUALIA PARA ESE AÑO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2844" y="1071547"/>
            <a:ext cx="907262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/>
              <a:t>- SANEAMIENTO </a:t>
            </a:r>
            <a:r>
              <a:rPr lang="es-ES" sz="2800" dirty="0" smtClean="0"/>
              <a:t>DEL CAMPON, SALINAS</a:t>
            </a:r>
          </a:p>
          <a:p>
            <a:r>
              <a:rPr lang="es-ES" sz="2800" dirty="0" smtClean="0"/>
              <a:t>- CAMINO </a:t>
            </a:r>
            <a:r>
              <a:rPr lang="es-ES" sz="2800" dirty="0" smtClean="0"/>
              <a:t>DE SANTIAGO EN LA PLATA</a:t>
            </a:r>
          </a:p>
          <a:p>
            <a:r>
              <a:rPr lang="es-ES" sz="2800" dirty="0" smtClean="0"/>
              <a:t>- BIBLIOTECA </a:t>
            </a:r>
            <a:r>
              <a:rPr lang="es-ES" sz="2800" dirty="0" smtClean="0"/>
              <a:t>DE PIEDRAS BLANCAS</a:t>
            </a:r>
          </a:p>
          <a:p>
            <a:r>
              <a:rPr lang="es-ES" sz="2800" dirty="0" smtClean="0"/>
              <a:t>- CARRETERA </a:t>
            </a:r>
            <a:r>
              <a:rPr lang="es-ES" sz="2800" dirty="0" smtClean="0"/>
              <a:t>DE LAS BARZANAS A LLODARES, </a:t>
            </a:r>
          </a:p>
          <a:p>
            <a:pPr algn="ctr"/>
            <a:r>
              <a:rPr lang="es-ES" sz="2800" dirty="0" smtClean="0"/>
              <a:t> </a:t>
            </a:r>
            <a:endParaRPr lang="es-ES" sz="2800" dirty="0" smtClean="0"/>
          </a:p>
          <a:p>
            <a:pPr algn="ctr"/>
            <a:r>
              <a:rPr lang="es-ES" sz="2800" dirty="0" smtClean="0"/>
              <a:t>PROYECTOS </a:t>
            </a:r>
            <a:r>
              <a:rPr lang="es-ES" sz="2800" dirty="0" smtClean="0"/>
              <a:t>QUE LLEVARÁ A CABO EL PRINCIPADO.</a:t>
            </a:r>
          </a:p>
          <a:p>
            <a:pPr>
              <a:buFontTx/>
              <a:buChar char="-"/>
            </a:pPr>
            <a:r>
              <a:rPr lang="es-ES" sz="2800" dirty="0" smtClean="0"/>
              <a:t>NUEVO </a:t>
            </a:r>
            <a:r>
              <a:rPr lang="es-ES" sz="2800" dirty="0" smtClean="0"/>
              <a:t>DEPÓSITO DE AGUA </a:t>
            </a:r>
            <a:r>
              <a:rPr lang="es-ES" sz="2800" dirty="0" smtClean="0"/>
              <a:t> </a:t>
            </a:r>
          </a:p>
          <a:p>
            <a:pPr>
              <a:buFontTx/>
              <a:buChar char="-"/>
            </a:pPr>
            <a:r>
              <a:rPr lang="es-ES" sz="2800" dirty="0" smtClean="0"/>
              <a:t>NUEVA </a:t>
            </a:r>
            <a:r>
              <a:rPr lang="es-ES" sz="2800" dirty="0" smtClean="0"/>
              <a:t>TRAÍDA PARA LAS BÁRZANAS, </a:t>
            </a:r>
            <a:endParaRPr lang="es-ES" sz="2800" dirty="0" smtClean="0"/>
          </a:p>
          <a:p>
            <a:endParaRPr lang="es-ES" sz="2800" dirty="0" smtClean="0"/>
          </a:p>
          <a:p>
            <a:pPr algn="ctr"/>
            <a:r>
              <a:rPr lang="es-ES" sz="2800" dirty="0" smtClean="0"/>
              <a:t>QUE </a:t>
            </a:r>
            <a:r>
              <a:rPr lang="es-ES" sz="2800" dirty="0" smtClean="0"/>
              <a:t>SE LICITARÁ PROBABLEMENTE A MEDIADOS DE AÑO (340.000</a:t>
            </a:r>
            <a:r>
              <a:rPr lang="es-ES" sz="2800" dirty="0" smtClean="0"/>
              <a:t>) 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785794"/>
            <a:ext cx="9144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INGRESOS </a:t>
            </a:r>
          </a:p>
          <a:p>
            <a:pPr algn="ctr"/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SERVICIOS SOCIALES</a:t>
            </a:r>
          </a:p>
          <a:p>
            <a:pPr algn="ctr"/>
            <a:endParaRPr lang="es-ES" sz="3200" dirty="0" smtClean="0"/>
          </a:p>
          <a:p>
            <a:endParaRPr lang="es-ES" sz="3200" dirty="0" smtClean="0"/>
          </a:p>
          <a:p>
            <a:r>
              <a:rPr lang="es-ES" sz="2400" dirty="0" smtClean="0"/>
              <a:t>APORTACIÓN </a:t>
            </a:r>
            <a:r>
              <a:rPr lang="es-ES" sz="2400" b="1" u="sng" dirty="0" smtClean="0"/>
              <a:t>PRINCIPADO</a:t>
            </a:r>
            <a:r>
              <a:rPr lang="es-ES" sz="3200" dirty="0" smtClean="0"/>
              <a:t>     </a:t>
            </a:r>
            <a:r>
              <a:rPr lang="es-ES" sz="3200" dirty="0" smtClean="0"/>
              <a:t>	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504.000 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€</a:t>
            </a:r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3200" dirty="0" smtClean="0"/>
          </a:p>
          <a:p>
            <a:r>
              <a:rPr lang="es-ES" sz="2400" dirty="0" smtClean="0"/>
              <a:t>APORTACIÓN </a:t>
            </a:r>
            <a:r>
              <a:rPr lang="es-ES" sz="2400" b="1" u="sng" dirty="0" smtClean="0"/>
              <a:t>AYUNTAMIENTO</a:t>
            </a:r>
            <a:r>
              <a:rPr lang="es-ES" sz="3200" dirty="0" smtClean="0"/>
              <a:t>   </a:t>
            </a:r>
            <a:r>
              <a:rPr lang="es-ES" sz="3200" dirty="0" smtClean="0"/>
              <a:t>	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509.000 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€</a:t>
            </a:r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5720" y="142852"/>
            <a:ext cx="8572560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GASTOS </a:t>
            </a:r>
          </a:p>
          <a:p>
            <a:pPr algn="ctr"/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SERVICIOS SOCIALES</a:t>
            </a:r>
          </a:p>
          <a:p>
            <a:pPr>
              <a:lnSpc>
                <a:spcPct val="150000"/>
              </a:lnSpc>
            </a:pPr>
            <a:endParaRPr lang="es-ES" sz="3200" dirty="0" smtClean="0"/>
          </a:p>
          <a:p>
            <a:pPr>
              <a:lnSpc>
                <a:spcPct val="150000"/>
              </a:lnSpc>
            </a:pPr>
            <a:r>
              <a:rPr lang="es-ES" sz="3200" dirty="0" smtClean="0"/>
              <a:t>- ASISTENCIA DOMICILIARIA</a:t>
            </a:r>
          </a:p>
          <a:p>
            <a:pPr>
              <a:lnSpc>
                <a:spcPct val="150000"/>
              </a:lnSpc>
            </a:pPr>
            <a:r>
              <a:rPr lang="es-ES" sz="3200" dirty="0" smtClean="0"/>
              <a:t>- AYUDA ENERGÉTICA</a:t>
            </a:r>
          </a:p>
          <a:p>
            <a:pPr>
              <a:lnSpc>
                <a:spcPct val="150000"/>
              </a:lnSpc>
            </a:pPr>
            <a:r>
              <a:rPr lang="es-ES" sz="3200" dirty="0" smtClean="0"/>
              <a:t>- TALLERES AAVV. (</a:t>
            </a:r>
            <a:r>
              <a:rPr lang="es-ES" sz="3200" dirty="0" err="1" smtClean="0"/>
              <a:t>risoterapia</a:t>
            </a:r>
            <a:r>
              <a:rPr lang="es-ES" sz="3200" dirty="0" smtClean="0"/>
              <a:t>, memoria….)</a:t>
            </a:r>
          </a:p>
          <a:p>
            <a:pPr>
              <a:lnSpc>
                <a:spcPct val="150000"/>
              </a:lnSpc>
            </a:pPr>
            <a:r>
              <a:rPr lang="es-ES" sz="3200" dirty="0" smtClean="0"/>
              <a:t>- TALLERES </a:t>
            </a:r>
            <a:r>
              <a:rPr lang="es-ES" sz="3200" dirty="0" smtClean="0"/>
              <a:t>DE INSERCION LABORAL </a:t>
            </a:r>
          </a:p>
          <a:p>
            <a:pPr>
              <a:lnSpc>
                <a:spcPct val="150000"/>
              </a:lnSpc>
            </a:pPr>
            <a:r>
              <a:rPr lang="es-ES" sz="3200" dirty="0" smtClean="0"/>
              <a:t>- AYUDAS </a:t>
            </a:r>
            <a:r>
              <a:rPr lang="es-ES" sz="3200" dirty="0" smtClean="0"/>
              <a:t>PERMISO CONDUCIR Y CAP</a:t>
            </a:r>
          </a:p>
          <a:p>
            <a:pPr>
              <a:lnSpc>
                <a:spcPct val="150000"/>
              </a:lnSpc>
            </a:pPr>
            <a:r>
              <a:rPr lang="es-ES" sz="3200" dirty="0" smtClean="0"/>
              <a:t>- ETC</a:t>
            </a:r>
            <a:r>
              <a:rPr lang="es-ES" sz="3200" dirty="0" smtClean="0"/>
              <a:t>….</a:t>
            </a:r>
          </a:p>
          <a:p>
            <a:endParaRPr lang="es-ES" sz="3200" dirty="0" smtClean="0"/>
          </a:p>
          <a:p>
            <a:endParaRPr lang="es-ES" dirty="0" smtClean="0"/>
          </a:p>
          <a:p>
            <a:r>
              <a:rPr lang="es-ES" dirty="0" smtClean="0"/>
              <a:t>I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179512" y="2636912"/>
            <a:ext cx="8784976" cy="235306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Son ingresos similares a los que tiene un particular. </a:t>
            </a:r>
            <a:endParaRPr lang="es-ES" sz="2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Se </a:t>
            </a:r>
            <a:r>
              <a:rPr lang="es-E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generan </a:t>
            </a:r>
            <a:r>
              <a:rPr lang="es-ES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por: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*las </a:t>
            </a:r>
            <a:r>
              <a:rPr lang="es-E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rentas </a:t>
            </a:r>
            <a:r>
              <a:rPr lang="es-ES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de propiedades 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*depósitos </a:t>
            </a:r>
            <a:r>
              <a:rPr lang="es-E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bancarios </a:t>
            </a:r>
            <a:endParaRPr lang="es-ES" sz="2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*pago </a:t>
            </a:r>
            <a:r>
              <a:rPr lang="es-E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de cánones que tiene el Ayuntamiento</a:t>
            </a:r>
            <a:r>
              <a:rPr lang="es-ES" dirty="0">
                <a:latin typeface="Calibri"/>
                <a:ea typeface="Calibri"/>
                <a:cs typeface="Times New Roman"/>
              </a:rPr>
              <a:t>.</a:t>
            </a:r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84976" cy="2016224"/>
          </a:xfrm>
        </p:spPr>
        <p:txBody>
          <a:bodyPr>
            <a:normAutofit/>
          </a:bodyPr>
          <a:lstStyle/>
          <a:p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Capítulo 5: </a:t>
            </a:r>
            <a:b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Ingresos patrimoniales</a:t>
            </a:r>
            <a:endParaRPr lang="es-E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55576" y="5085184"/>
            <a:ext cx="8244408" cy="1353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Por este capítulo ingresamos: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172.500,00  euros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707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428596" y="2643182"/>
            <a:ext cx="8429684" cy="2895624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ingresos por:</a:t>
            </a:r>
          </a:p>
          <a:p>
            <a:pPr algn="l"/>
            <a:endParaRPr lang="es-ES" dirty="0" smtClean="0">
              <a:solidFill>
                <a:schemeClr val="tx1"/>
              </a:solidFill>
            </a:endParaRPr>
          </a:p>
          <a:p>
            <a:pPr algn="l"/>
            <a:endParaRPr lang="es-ES" dirty="0" smtClean="0">
              <a:solidFill>
                <a:schemeClr val="tx1"/>
              </a:solidFill>
            </a:endParaRPr>
          </a:p>
          <a:p>
            <a:pPr algn="l"/>
            <a:r>
              <a:rPr lang="es-ES" dirty="0" smtClean="0">
                <a:solidFill>
                  <a:schemeClr val="tx1"/>
                </a:solidFill>
              </a:rPr>
              <a:t>venta de suelo, </a:t>
            </a:r>
          </a:p>
          <a:p>
            <a:pPr algn="l"/>
            <a:r>
              <a:rPr lang="es-ES" dirty="0" smtClean="0">
                <a:solidFill>
                  <a:schemeClr val="tx1"/>
                </a:solidFill>
              </a:rPr>
              <a:t>venta de otras propiedades</a:t>
            </a:r>
          </a:p>
          <a:p>
            <a:pPr algn="l"/>
            <a:r>
              <a:rPr lang="es-ES" dirty="0" smtClean="0">
                <a:solidFill>
                  <a:schemeClr val="tx1"/>
                </a:solidFill>
              </a:rPr>
              <a:t>además de los aprovechamientos que por ley le corresponde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Capítulo 6: </a:t>
            </a:r>
            <a:b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Enajenación de inversiones 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67544" y="5229200"/>
            <a:ext cx="8424936" cy="1211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Por este capítulo ingresamos: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0 euros.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847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251520" y="2819400"/>
            <a:ext cx="8640960" cy="3201888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Son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*</a:t>
            </a:r>
            <a:r>
              <a:rPr lang="es-E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es-E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los ingresos de otras administraciones </a:t>
            </a:r>
            <a:r>
              <a:rPr lang="es-E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* aportaciones </a:t>
            </a:r>
            <a:r>
              <a:rPr lang="es-E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de particulares </a:t>
            </a:r>
            <a:r>
              <a:rPr lang="es-E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para financiar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		-</a:t>
            </a:r>
            <a:r>
              <a:rPr lang="es-ES" sz="2400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 </a:t>
            </a:r>
            <a:r>
              <a:rPr lang="es-E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inversiones  		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	</a:t>
            </a:r>
            <a:r>
              <a:rPr lang="es-E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	- obras</a:t>
            </a:r>
            <a:endParaRPr lang="es-E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640960" cy="2160240"/>
          </a:xfrm>
        </p:spPr>
        <p:txBody>
          <a:bodyPr>
            <a:normAutofit fontScale="90000"/>
          </a:bodyPr>
          <a:lstStyle/>
          <a:p>
            <a:r>
              <a:rPr lang="es-E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es-E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es-E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es-E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es-E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Capítulo 7: </a:t>
            </a:r>
            <a:br>
              <a:rPr lang="es-E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es-E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Transferencias de capital.</a:t>
            </a:r>
            <a:r>
              <a:rPr lang="es-ES" dirty="0">
                <a:latin typeface="Calibri"/>
                <a:ea typeface="Calibri"/>
                <a:cs typeface="Times New Roman"/>
              </a:rPr>
              <a:t/>
            </a:r>
            <a:br>
              <a:rPr lang="es-ES" dirty="0">
                <a:latin typeface="Calibri"/>
                <a:ea typeface="Calibri"/>
                <a:cs typeface="Times New Roman"/>
              </a:rPr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74392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2348</TotalTime>
  <Words>1623</Words>
  <Application>Microsoft Office PowerPoint</Application>
  <PresentationFormat>Presentación en pantalla (4:3)</PresentationFormat>
  <Paragraphs>441</Paragraphs>
  <Slides>66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66</vt:i4>
      </vt:variant>
    </vt:vector>
  </HeadingPairs>
  <TitlesOfParts>
    <vt:vector size="67" baseType="lpstr">
      <vt:lpstr>Civil</vt:lpstr>
      <vt:lpstr>Diapositiva 1</vt:lpstr>
      <vt:lpstr>INGRESOS </vt:lpstr>
      <vt:lpstr>Capítulo 1 Impuestos Directos</vt:lpstr>
      <vt:lpstr>   Capítulo 2:  impuestos indirectos. . </vt:lpstr>
      <vt:lpstr>Capítulo 3:  tasas y otros ingresos</vt:lpstr>
      <vt:lpstr>Capítulo 4:  Transferencias corrientes</vt:lpstr>
      <vt:lpstr>Capítulo 5:  Ingresos patrimoniales</vt:lpstr>
      <vt:lpstr>Capítulo 6:  Enajenación de inversiones </vt:lpstr>
      <vt:lpstr>  Capítulo 7:  Transferencias de capital. </vt:lpstr>
      <vt:lpstr>Capítulo 8:  Activos financieros</vt:lpstr>
      <vt:lpstr>  </vt:lpstr>
      <vt:lpstr>Las operaciones corrientes</vt:lpstr>
      <vt:lpstr>EL TOTAL DE PRESUPUESTO DE INGRESOS </vt:lpstr>
      <vt:lpstr>GASTOS - INVERSIONES </vt:lpstr>
      <vt:lpstr>    Capítulo 1:  gastos de personal. </vt:lpstr>
      <vt:lpstr>Capítulo 2:  Gastos en bienes corrientes y servicios. </vt:lpstr>
      <vt:lpstr>Capítulo 3:  Gastos financieros.</vt:lpstr>
      <vt:lpstr>Capítulo 4:  Transferencias corrientes.</vt:lpstr>
      <vt:lpstr>Capítulo 6:  Inversiones reales.</vt:lpstr>
      <vt:lpstr>Capítulo 7:  Transferencias de capital.</vt:lpstr>
      <vt:lpstr>Capítulo 8:  Activos financieros.</vt:lpstr>
      <vt:lpstr>Capítulo 9:  Pasivos financieros.</vt:lpstr>
      <vt:lpstr>Diapositiva 23</vt:lpstr>
      <vt:lpstr>EQUILIBRIO PRESUPUESTARIO</vt:lpstr>
      <vt:lpstr>Diapositiva 25</vt:lpstr>
      <vt:lpstr>ÓRGANOS DE GOBIERNO  y  SECRETARÍA GENERAL</vt:lpstr>
      <vt:lpstr>SERVICIOS MUNICIPALES   (orgánica 02)</vt:lpstr>
      <vt:lpstr>FESTEJOS  (orgánica 03) </vt:lpstr>
      <vt:lpstr>URBANISMO  (orgánica 04)</vt:lpstr>
      <vt:lpstr>HACIENDA Y PATRIMONIO  (orgánica 05)</vt:lpstr>
      <vt:lpstr>EDUCACION Y CULTURA  (orgánica 06) </vt:lpstr>
      <vt:lpstr>MEDIO AMBIENTE  (orgánica 07)</vt:lpstr>
      <vt:lpstr>SERVICIOS SOCIALES  Y CONSUMO  (orgánica 08)</vt:lpstr>
      <vt:lpstr>EMPLEO  (orgánica 09) </vt:lpstr>
      <vt:lpstr> INTERIOR, PERSONAL, FUNCIONARIO Y LABORAL, POLICIA, TRAFICO Y SEGURIDAD CIUDADANA y TRANSPORTE  (O-10)</vt:lpstr>
      <vt:lpstr>DEPORTES,  (orgánica 11) </vt:lpstr>
      <vt:lpstr>IGUALDAD,  (orgánica 12) </vt:lpstr>
      <vt:lpstr>JUVENTUD  (orgánica 13)</vt:lpstr>
      <vt:lpstr>PARTICIPACIÓN CIUDADANA  (orgánica 14) </vt:lpstr>
      <vt:lpstr>TURISMO y DINAMIZACIÓN ECONÓMICA   (orgánica 15)</vt:lpstr>
      <vt:lpstr>Diapositiva 41</vt:lpstr>
      <vt:lpstr>A las operaciones corrientes, </vt:lpstr>
      <vt:lpstr>A  las operaciones de capital </vt:lpstr>
      <vt:lpstr>TOTAL  DEL PRESUPUESTO  DE GASTOS </vt:lpstr>
      <vt:lpstr>TOTAL  DEL PRESUPUESTO  DE GASTOS </vt:lpstr>
      <vt:lpstr>Diapositiva 46</vt:lpstr>
      <vt:lpstr>        OBRAS, SERVICIOS Y MEDIO AMBIENTE  I  (02 Y 07)</vt:lpstr>
      <vt:lpstr>      OBRAS, SERVICIOS Y MEDIO AMBIENTE  II  (02 Y 07) </vt:lpstr>
      <vt:lpstr>FESTEJOS (03) </vt:lpstr>
      <vt:lpstr>URBANISMO (04) </vt:lpstr>
      <vt:lpstr>HACIENDA Y PATRIMONIO (05) </vt:lpstr>
      <vt:lpstr>EDUCACIÓN (06) </vt:lpstr>
      <vt:lpstr>BIENESTAR SOCIAL (08) </vt:lpstr>
      <vt:lpstr>INTERIOR (10) </vt:lpstr>
      <vt:lpstr>DEPORTES (11) </vt:lpstr>
      <vt:lpstr>IGUALDAD(12) </vt:lpstr>
      <vt:lpstr>        PARTICIPACIÓN CIUDADANA(14) </vt:lpstr>
      <vt:lpstr>TURISMO (15) </vt:lpstr>
      <vt:lpstr>TOTAL GASTO INVERSIÓN EN PRESUPUESTO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Irene</dc:creator>
  <cp:lastModifiedBy>Usuario</cp:lastModifiedBy>
  <cp:revision>142</cp:revision>
  <dcterms:created xsi:type="dcterms:W3CDTF">2016-03-02T19:37:23Z</dcterms:created>
  <dcterms:modified xsi:type="dcterms:W3CDTF">2017-05-18T08:10:19Z</dcterms:modified>
</cp:coreProperties>
</file>